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82" r:id="rId4"/>
    <p:sldId id="283" r:id="rId5"/>
    <p:sldId id="284" r:id="rId6"/>
    <p:sldId id="286" r:id="rId7"/>
    <p:sldId id="285" r:id="rId8"/>
    <p:sldId id="263" r:id="rId9"/>
    <p:sldId id="287" r:id="rId10"/>
    <p:sldId id="265" r:id="rId11"/>
    <p:sldId id="266" r:id="rId12"/>
    <p:sldId id="267" r:id="rId13"/>
    <p:sldId id="268" r:id="rId14"/>
    <p:sldId id="269" r:id="rId15"/>
    <p:sldId id="289" r:id="rId16"/>
    <p:sldId id="272" r:id="rId17"/>
    <p:sldId id="273" r:id="rId18"/>
    <p:sldId id="274" r:id="rId19"/>
    <p:sldId id="275" r:id="rId20"/>
    <p:sldId id="276" r:id="rId21"/>
    <p:sldId id="277" r:id="rId22"/>
    <p:sldId id="278"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2" d="100"/>
          <a:sy n="72" d="100"/>
        </p:scale>
        <p:origin x="1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DCF6-CD91-4126-B4DB-659D33D24B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MY"/>
        </a:p>
      </dgm:t>
    </dgm:pt>
    <dgm:pt modelId="{6C10A9CD-E266-45E0-8098-E94C0B3F96A3}">
      <dgm:prSet phldrT="[Text]"/>
      <dgm:spPr/>
      <dgm:t>
        <a:bodyPr/>
        <a:lstStyle/>
        <a:p>
          <a:r>
            <a:rPr lang="en-MY" dirty="0">
              <a:effectLst>
                <a:outerShdw blurRad="38100" dist="38100" dir="2700000" algn="tl">
                  <a:srgbClr val="000000">
                    <a:alpha val="43137"/>
                  </a:srgbClr>
                </a:outerShdw>
              </a:effectLst>
              <a:latin typeface="Georgia Pro Cond" panose="02040506050405020303" pitchFamily="18" charset="0"/>
            </a:rPr>
            <a:t>Our timing vs. God’s timing</a:t>
          </a:r>
          <a:endParaRPr lang="en-MY" dirty="0">
            <a:effectLst>
              <a:outerShdw blurRad="38100" dist="38100" dir="2700000" algn="tl">
                <a:srgbClr val="000000">
                  <a:alpha val="43137"/>
                </a:srgbClr>
              </a:outerShdw>
            </a:effectLst>
          </a:endParaRPr>
        </a:p>
      </dgm:t>
    </dgm:pt>
    <dgm:pt modelId="{74ECC6C1-F676-4BF7-BECA-C56F2F88FA43}" type="parTrans" cxnId="{3978F438-E952-4A0B-B63B-6BEC25145F25}">
      <dgm:prSet/>
      <dgm:spPr/>
      <dgm:t>
        <a:bodyPr/>
        <a:lstStyle/>
        <a:p>
          <a:endParaRPr lang="en-MY">
            <a:effectLst>
              <a:outerShdw blurRad="38100" dist="38100" dir="2700000" algn="tl">
                <a:srgbClr val="000000">
                  <a:alpha val="43137"/>
                </a:srgbClr>
              </a:outerShdw>
            </a:effectLst>
          </a:endParaRPr>
        </a:p>
      </dgm:t>
    </dgm:pt>
    <dgm:pt modelId="{8422D1D5-9C56-44E6-84A0-925104C35E4A}" type="sibTrans" cxnId="{3978F438-E952-4A0B-B63B-6BEC25145F25}">
      <dgm:prSet/>
      <dgm:spPr/>
      <dgm:t>
        <a:bodyPr/>
        <a:lstStyle/>
        <a:p>
          <a:endParaRPr lang="en-MY">
            <a:effectLst>
              <a:outerShdw blurRad="38100" dist="38100" dir="2700000" algn="tl">
                <a:srgbClr val="000000">
                  <a:alpha val="43137"/>
                </a:srgbClr>
              </a:outerShdw>
            </a:effectLst>
          </a:endParaRPr>
        </a:p>
      </dgm:t>
    </dgm:pt>
    <dgm:pt modelId="{4CFDF23A-671C-48F0-AC33-1B2757A5E91F}">
      <dgm:prSet phldrT="[Text]"/>
      <dgm:spPr/>
      <dgm:t>
        <a:bodyPr/>
        <a:lstStyle/>
        <a:p>
          <a:r>
            <a:rPr lang="en-MY" dirty="0">
              <a:effectLst>
                <a:outerShdw blurRad="38100" dist="38100" dir="2700000" algn="tl">
                  <a:srgbClr val="000000">
                    <a:alpha val="43137"/>
                  </a:srgbClr>
                </a:outerShdw>
              </a:effectLst>
              <a:latin typeface="Georgia Pro Cond" panose="02040506050405020303" pitchFamily="18" charset="0"/>
            </a:rPr>
            <a:t>What we think we need vs. what Jesus says we need</a:t>
          </a:r>
          <a:endParaRPr lang="en-MY" dirty="0">
            <a:effectLst>
              <a:outerShdw blurRad="38100" dist="38100" dir="2700000" algn="tl">
                <a:srgbClr val="000000">
                  <a:alpha val="43137"/>
                </a:srgbClr>
              </a:outerShdw>
            </a:effectLst>
          </a:endParaRPr>
        </a:p>
      </dgm:t>
    </dgm:pt>
    <dgm:pt modelId="{BF193693-D032-4C4D-BDB5-0BBC5A8E45B5}" type="parTrans" cxnId="{E5A0A7C7-7C9A-45F0-B96D-6E7E11F7498A}">
      <dgm:prSet/>
      <dgm:spPr/>
      <dgm:t>
        <a:bodyPr/>
        <a:lstStyle/>
        <a:p>
          <a:endParaRPr lang="en-MY">
            <a:effectLst>
              <a:outerShdw blurRad="38100" dist="38100" dir="2700000" algn="tl">
                <a:srgbClr val="000000">
                  <a:alpha val="43137"/>
                </a:srgbClr>
              </a:outerShdw>
            </a:effectLst>
          </a:endParaRPr>
        </a:p>
      </dgm:t>
    </dgm:pt>
    <dgm:pt modelId="{D78EA68E-A298-4ED9-8E17-D284A88BF59D}" type="sibTrans" cxnId="{E5A0A7C7-7C9A-45F0-B96D-6E7E11F7498A}">
      <dgm:prSet/>
      <dgm:spPr/>
      <dgm:t>
        <a:bodyPr/>
        <a:lstStyle/>
        <a:p>
          <a:endParaRPr lang="en-MY">
            <a:effectLst>
              <a:outerShdw blurRad="38100" dist="38100" dir="2700000" algn="tl">
                <a:srgbClr val="000000">
                  <a:alpha val="43137"/>
                </a:srgbClr>
              </a:outerShdw>
            </a:effectLst>
          </a:endParaRPr>
        </a:p>
      </dgm:t>
    </dgm:pt>
    <dgm:pt modelId="{05115CD8-DD10-43E2-8661-9A6E13FB5F19}">
      <dgm:prSet phldrT="[Text]"/>
      <dgm:spPr/>
      <dgm:t>
        <a:bodyPr/>
        <a:lstStyle/>
        <a:p>
          <a:pPr>
            <a:buNone/>
          </a:pPr>
          <a:r>
            <a:rPr lang="en-MY" dirty="0">
              <a:effectLst>
                <a:outerShdw blurRad="38100" dist="38100" dir="2700000" algn="tl">
                  <a:srgbClr val="000000">
                    <a:alpha val="43137"/>
                  </a:srgbClr>
                </a:outerShdw>
              </a:effectLst>
              <a:latin typeface="Georgia Pro Cond" panose="02040506050405020303" pitchFamily="18" charset="0"/>
            </a:rPr>
            <a:t>The foundation of our faith: on the display of God’s power or on the person of Jesus Christ</a:t>
          </a:r>
          <a:endParaRPr lang="en-MY" dirty="0">
            <a:effectLst>
              <a:outerShdw blurRad="38100" dist="38100" dir="2700000" algn="tl">
                <a:srgbClr val="000000">
                  <a:alpha val="43137"/>
                </a:srgbClr>
              </a:outerShdw>
            </a:effectLst>
          </a:endParaRPr>
        </a:p>
      </dgm:t>
    </dgm:pt>
    <dgm:pt modelId="{85DB13E0-44F8-4511-8A45-9472F3C448B2}" type="parTrans" cxnId="{A399FA0E-F21A-4B2B-8186-2B8E16899EA5}">
      <dgm:prSet/>
      <dgm:spPr/>
      <dgm:t>
        <a:bodyPr/>
        <a:lstStyle/>
        <a:p>
          <a:endParaRPr lang="en-MY">
            <a:effectLst>
              <a:outerShdw blurRad="38100" dist="38100" dir="2700000" algn="tl">
                <a:srgbClr val="000000">
                  <a:alpha val="43137"/>
                </a:srgbClr>
              </a:outerShdw>
            </a:effectLst>
          </a:endParaRPr>
        </a:p>
      </dgm:t>
    </dgm:pt>
    <dgm:pt modelId="{B4DAA277-16D9-43EE-8295-E7DE90A1720F}" type="sibTrans" cxnId="{A399FA0E-F21A-4B2B-8186-2B8E16899EA5}">
      <dgm:prSet/>
      <dgm:spPr/>
      <dgm:t>
        <a:bodyPr/>
        <a:lstStyle/>
        <a:p>
          <a:endParaRPr lang="en-MY">
            <a:effectLst>
              <a:outerShdw blurRad="38100" dist="38100" dir="2700000" algn="tl">
                <a:srgbClr val="000000">
                  <a:alpha val="43137"/>
                </a:srgbClr>
              </a:outerShdw>
            </a:effectLst>
          </a:endParaRPr>
        </a:p>
      </dgm:t>
    </dgm:pt>
    <dgm:pt modelId="{FE1725DF-EDD1-4E4B-B821-EB354758A046}">
      <dgm:prSet phldrT="[Text]"/>
      <dgm:spPr/>
      <dgm:t>
        <a:bodyPr/>
        <a:lstStyle/>
        <a:p>
          <a:pPr>
            <a:buNone/>
          </a:pPr>
          <a:r>
            <a:rPr lang="en-MY" dirty="0">
              <a:effectLst>
                <a:outerShdw blurRad="38100" dist="38100" dir="2700000" algn="tl">
                  <a:srgbClr val="000000">
                    <a:alpha val="43137"/>
                  </a:srgbClr>
                </a:outerShdw>
              </a:effectLst>
              <a:latin typeface="Georgia Pro Cond" panose="02040506050405020303" pitchFamily="18" charset="0"/>
            </a:rPr>
            <a:t>Jesus’ compassion and grief: God does all things out of love</a:t>
          </a:r>
          <a:endParaRPr lang="en-MY" dirty="0">
            <a:effectLst>
              <a:outerShdw blurRad="38100" dist="38100" dir="2700000" algn="tl">
                <a:srgbClr val="000000">
                  <a:alpha val="43137"/>
                </a:srgbClr>
              </a:outerShdw>
            </a:effectLst>
          </a:endParaRPr>
        </a:p>
      </dgm:t>
    </dgm:pt>
    <dgm:pt modelId="{02251898-6FF8-4BE1-81EA-91B040633B9E}" type="parTrans" cxnId="{894D0BC8-7F6F-4328-A966-5FF1F7C05029}">
      <dgm:prSet/>
      <dgm:spPr/>
      <dgm:t>
        <a:bodyPr/>
        <a:lstStyle/>
        <a:p>
          <a:endParaRPr lang="en-MY">
            <a:effectLst>
              <a:outerShdw blurRad="38100" dist="38100" dir="2700000" algn="tl">
                <a:srgbClr val="000000">
                  <a:alpha val="43137"/>
                </a:srgbClr>
              </a:outerShdw>
            </a:effectLst>
          </a:endParaRPr>
        </a:p>
      </dgm:t>
    </dgm:pt>
    <dgm:pt modelId="{D8675B48-728D-40E7-A2D8-BB539CE7A9CA}" type="sibTrans" cxnId="{894D0BC8-7F6F-4328-A966-5FF1F7C05029}">
      <dgm:prSet/>
      <dgm:spPr/>
      <dgm:t>
        <a:bodyPr/>
        <a:lstStyle/>
        <a:p>
          <a:endParaRPr lang="en-MY">
            <a:effectLst>
              <a:outerShdw blurRad="38100" dist="38100" dir="2700000" algn="tl">
                <a:srgbClr val="000000">
                  <a:alpha val="43137"/>
                </a:srgbClr>
              </a:outerShdw>
            </a:effectLst>
          </a:endParaRPr>
        </a:p>
      </dgm:t>
    </dgm:pt>
    <dgm:pt modelId="{49841C72-6AB8-4BCF-9DD2-0ACB72F84E60}" type="pres">
      <dgm:prSet presAssocID="{D024DCF6-CD91-4126-B4DB-659D33D24BCF}" presName="diagram" presStyleCnt="0">
        <dgm:presLayoutVars>
          <dgm:dir/>
          <dgm:resizeHandles val="exact"/>
        </dgm:presLayoutVars>
      </dgm:prSet>
      <dgm:spPr/>
    </dgm:pt>
    <dgm:pt modelId="{86DBCE62-2541-4911-855A-698B629880D8}" type="pres">
      <dgm:prSet presAssocID="{6C10A9CD-E266-45E0-8098-E94C0B3F96A3}" presName="node" presStyleLbl="node1" presStyleIdx="0" presStyleCnt="4">
        <dgm:presLayoutVars>
          <dgm:bulletEnabled val="1"/>
        </dgm:presLayoutVars>
      </dgm:prSet>
      <dgm:spPr/>
    </dgm:pt>
    <dgm:pt modelId="{E17C8F0A-9B58-46EB-B37D-2248B4088544}" type="pres">
      <dgm:prSet presAssocID="{8422D1D5-9C56-44E6-84A0-925104C35E4A}" presName="sibTrans" presStyleCnt="0"/>
      <dgm:spPr/>
    </dgm:pt>
    <dgm:pt modelId="{FA38E06A-B020-464C-B709-82045EE9A5B7}" type="pres">
      <dgm:prSet presAssocID="{4CFDF23A-671C-48F0-AC33-1B2757A5E91F}" presName="node" presStyleLbl="node1" presStyleIdx="1" presStyleCnt="4">
        <dgm:presLayoutVars>
          <dgm:bulletEnabled val="1"/>
        </dgm:presLayoutVars>
      </dgm:prSet>
      <dgm:spPr/>
    </dgm:pt>
    <dgm:pt modelId="{E679E034-25E4-4A6D-B038-2B1606799CBA}" type="pres">
      <dgm:prSet presAssocID="{D78EA68E-A298-4ED9-8E17-D284A88BF59D}" presName="sibTrans" presStyleCnt="0"/>
      <dgm:spPr/>
    </dgm:pt>
    <dgm:pt modelId="{0329BBAE-09F7-416F-8896-B944CA07F114}" type="pres">
      <dgm:prSet presAssocID="{05115CD8-DD10-43E2-8661-9A6E13FB5F19}" presName="node" presStyleLbl="node1" presStyleIdx="2" presStyleCnt="4">
        <dgm:presLayoutVars>
          <dgm:bulletEnabled val="1"/>
        </dgm:presLayoutVars>
      </dgm:prSet>
      <dgm:spPr/>
    </dgm:pt>
    <dgm:pt modelId="{0BC206F1-A34B-4903-ABE1-5C573577D937}" type="pres">
      <dgm:prSet presAssocID="{B4DAA277-16D9-43EE-8295-E7DE90A1720F}" presName="sibTrans" presStyleCnt="0"/>
      <dgm:spPr/>
    </dgm:pt>
    <dgm:pt modelId="{698C02B2-5B39-4AC9-B303-F8225475C9A2}" type="pres">
      <dgm:prSet presAssocID="{FE1725DF-EDD1-4E4B-B821-EB354758A046}" presName="node" presStyleLbl="node1" presStyleIdx="3" presStyleCnt="4">
        <dgm:presLayoutVars>
          <dgm:bulletEnabled val="1"/>
        </dgm:presLayoutVars>
      </dgm:prSet>
      <dgm:spPr/>
    </dgm:pt>
  </dgm:ptLst>
  <dgm:cxnLst>
    <dgm:cxn modelId="{A399FA0E-F21A-4B2B-8186-2B8E16899EA5}" srcId="{D024DCF6-CD91-4126-B4DB-659D33D24BCF}" destId="{05115CD8-DD10-43E2-8661-9A6E13FB5F19}" srcOrd="2" destOrd="0" parTransId="{85DB13E0-44F8-4511-8A45-9472F3C448B2}" sibTransId="{B4DAA277-16D9-43EE-8295-E7DE90A1720F}"/>
    <dgm:cxn modelId="{3978F438-E952-4A0B-B63B-6BEC25145F25}" srcId="{D024DCF6-CD91-4126-B4DB-659D33D24BCF}" destId="{6C10A9CD-E266-45E0-8098-E94C0B3F96A3}" srcOrd="0" destOrd="0" parTransId="{74ECC6C1-F676-4BF7-BECA-C56F2F88FA43}" sibTransId="{8422D1D5-9C56-44E6-84A0-925104C35E4A}"/>
    <dgm:cxn modelId="{14CEAB3B-5210-47F5-8886-D0F8079D4DA1}" type="presOf" srcId="{4CFDF23A-671C-48F0-AC33-1B2757A5E91F}" destId="{FA38E06A-B020-464C-B709-82045EE9A5B7}" srcOrd="0" destOrd="0" presId="urn:microsoft.com/office/officeart/2005/8/layout/default"/>
    <dgm:cxn modelId="{70C4583D-D84D-4D5F-B4C2-2D8B5EB3737B}" type="presOf" srcId="{D024DCF6-CD91-4126-B4DB-659D33D24BCF}" destId="{49841C72-6AB8-4BCF-9DD2-0ACB72F84E60}" srcOrd="0" destOrd="0" presId="urn:microsoft.com/office/officeart/2005/8/layout/default"/>
    <dgm:cxn modelId="{0297BE63-FF42-4504-9AE9-B1012163AA8F}" type="presOf" srcId="{6C10A9CD-E266-45E0-8098-E94C0B3F96A3}" destId="{86DBCE62-2541-4911-855A-698B629880D8}" srcOrd="0" destOrd="0" presId="urn:microsoft.com/office/officeart/2005/8/layout/default"/>
    <dgm:cxn modelId="{C2F8F78A-971E-493A-833C-6725BCD12811}" type="presOf" srcId="{FE1725DF-EDD1-4E4B-B821-EB354758A046}" destId="{698C02B2-5B39-4AC9-B303-F8225475C9A2}" srcOrd="0" destOrd="0" presId="urn:microsoft.com/office/officeart/2005/8/layout/default"/>
    <dgm:cxn modelId="{F0FE9D9E-C109-413C-8D15-2E213588C28B}" type="presOf" srcId="{05115CD8-DD10-43E2-8661-9A6E13FB5F19}" destId="{0329BBAE-09F7-416F-8896-B944CA07F114}" srcOrd="0" destOrd="0" presId="urn:microsoft.com/office/officeart/2005/8/layout/default"/>
    <dgm:cxn modelId="{E5A0A7C7-7C9A-45F0-B96D-6E7E11F7498A}" srcId="{D024DCF6-CD91-4126-B4DB-659D33D24BCF}" destId="{4CFDF23A-671C-48F0-AC33-1B2757A5E91F}" srcOrd="1" destOrd="0" parTransId="{BF193693-D032-4C4D-BDB5-0BBC5A8E45B5}" sibTransId="{D78EA68E-A298-4ED9-8E17-D284A88BF59D}"/>
    <dgm:cxn modelId="{894D0BC8-7F6F-4328-A966-5FF1F7C05029}" srcId="{D024DCF6-CD91-4126-B4DB-659D33D24BCF}" destId="{FE1725DF-EDD1-4E4B-B821-EB354758A046}" srcOrd="3" destOrd="0" parTransId="{02251898-6FF8-4BE1-81EA-91B040633B9E}" sibTransId="{D8675B48-728D-40E7-A2D8-BB539CE7A9CA}"/>
    <dgm:cxn modelId="{44F8C7D5-2475-4E28-A2CB-F1280795C68E}" type="presParOf" srcId="{49841C72-6AB8-4BCF-9DD2-0ACB72F84E60}" destId="{86DBCE62-2541-4911-855A-698B629880D8}" srcOrd="0" destOrd="0" presId="urn:microsoft.com/office/officeart/2005/8/layout/default"/>
    <dgm:cxn modelId="{52609DCF-BFF9-4E4F-8544-09D8D58842F3}" type="presParOf" srcId="{49841C72-6AB8-4BCF-9DD2-0ACB72F84E60}" destId="{E17C8F0A-9B58-46EB-B37D-2248B4088544}" srcOrd="1" destOrd="0" presId="urn:microsoft.com/office/officeart/2005/8/layout/default"/>
    <dgm:cxn modelId="{92C83F0B-0C75-46B4-B4C4-316F3340573D}" type="presParOf" srcId="{49841C72-6AB8-4BCF-9DD2-0ACB72F84E60}" destId="{FA38E06A-B020-464C-B709-82045EE9A5B7}" srcOrd="2" destOrd="0" presId="urn:microsoft.com/office/officeart/2005/8/layout/default"/>
    <dgm:cxn modelId="{F2AB7940-E3AA-4B01-8758-55984EAF7A2A}" type="presParOf" srcId="{49841C72-6AB8-4BCF-9DD2-0ACB72F84E60}" destId="{E679E034-25E4-4A6D-B038-2B1606799CBA}" srcOrd="3" destOrd="0" presId="urn:microsoft.com/office/officeart/2005/8/layout/default"/>
    <dgm:cxn modelId="{27014CA2-C01A-4119-A5D2-633231B95490}" type="presParOf" srcId="{49841C72-6AB8-4BCF-9DD2-0ACB72F84E60}" destId="{0329BBAE-09F7-416F-8896-B944CA07F114}" srcOrd="4" destOrd="0" presId="urn:microsoft.com/office/officeart/2005/8/layout/default"/>
    <dgm:cxn modelId="{8FE63B2F-CBDE-4336-902C-8FC87E244365}" type="presParOf" srcId="{49841C72-6AB8-4BCF-9DD2-0ACB72F84E60}" destId="{0BC206F1-A34B-4903-ABE1-5C573577D937}" srcOrd="5" destOrd="0" presId="urn:microsoft.com/office/officeart/2005/8/layout/default"/>
    <dgm:cxn modelId="{5E4A285C-1168-4592-AB5C-5A04487B5EF1}" type="presParOf" srcId="{49841C72-6AB8-4BCF-9DD2-0ACB72F84E60}" destId="{698C02B2-5B39-4AC9-B303-F8225475C9A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CE62-2541-4911-855A-698B629880D8}">
      <dsp:nvSpPr>
        <dsp:cNvPr id="0" name=""/>
        <dsp:cNvSpPr/>
      </dsp:nvSpPr>
      <dsp:spPr>
        <a:xfrm>
          <a:off x="1007864" y="2704"/>
          <a:ext cx="4845843" cy="29075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MY" sz="3900" kern="1200" dirty="0">
              <a:effectLst>
                <a:outerShdw blurRad="38100" dist="38100" dir="2700000" algn="tl">
                  <a:srgbClr val="000000">
                    <a:alpha val="43137"/>
                  </a:srgbClr>
                </a:outerShdw>
              </a:effectLst>
              <a:latin typeface="Georgia Pro Cond" panose="02040506050405020303" pitchFamily="18" charset="0"/>
            </a:rPr>
            <a:t>Our timing vs. God’s timing</a:t>
          </a:r>
          <a:endParaRPr lang="en-MY" sz="3900" kern="1200" dirty="0">
            <a:effectLst>
              <a:outerShdw blurRad="38100" dist="38100" dir="2700000" algn="tl">
                <a:srgbClr val="000000">
                  <a:alpha val="43137"/>
                </a:srgbClr>
              </a:outerShdw>
            </a:effectLst>
          </a:endParaRPr>
        </a:p>
      </dsp:txBody>
      <dsp:txXfrm>
        <a:off x="1007864" y="2704"/>
        <a:ext cx="4845843" cy="2907506"/>
      </dsp:txXfrm>
    </dsp:sp>
    <dsp:sp modelId="{FA38E06A-B020-464C-B709-82045EE9A5B7}">
      <dsp:nvSpPr>
        <dsp:cNvPr id="0" name=""/>
        <dsp:cNvSpPr/>
      </dsp:nvSpPr>
      <dsp:spPr>
        <a:xfrm>
          <a:off x="6338292" y="2704"/>
          <a:ext cx="4845843" cy="29075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MY" sz="3900" kern="1200" dirty="0">
              <a:effectLst>
                <a:outerShdw blurRad="38100" dist="38100" dir="2700000" algn="tl">
                  <a:srgbClr val="000000">
                    <a:alpha val="43137"/>
                  </a:srgbClr>
                </a:outerShdw>
              </a:effectLst>
              <a:latin typeface="Georgia Pro Cond" panose="02040506050405020303" pitchFamily="18" charset="0"/>
            </a:rPr>
            <a:t>What we think we need vs. what Jesus says we need</a:t>
          </a:r>
          <a:endParaRPr lang="en-MY" sz="3900" kern="1200" dirty="0">
            <a:effectLst>
              <a:outerShdw blurRad="38100" dist="38100" dir="2700000" algn="tl">
                <a:srgbClr val="000000">
                  <a:alpha val="43137"/>
                </a:srgbClr>
              </a:outerShdw>
            </a:effectLst>
          </a:endParaRPr>
        </a:p>
      </dsp:txBody>
      <dsp:txXfrm>
        <a:off x="6338292" y="2704"/>
        <a:ext cx="4845843" cy="2907506"/>
      </dsp:txXfrm>
    </dsp:sp>
    <dsp:sp modelId="{0329BBAE-09F7-416F-8896-B944CA07F114}">
      <dsp:nvSpPr>
        <dsp:cNvPr id="0" name=""/>
        <dsp:cNvSpPr/>
      </dsp:nvSpPr>
      <dsp:spPr>
        <a:xfrm>
          <a:off x="1007864" y="3394794"/>
          <a:ext cx="4845843" cy="29075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MY" sz="3900" kern="1200" dirty="0">
              <a:effectLst>
                <a:outerShdw blurRad="38100" dist="38100" dir="2700000" algn="tl">
                  <a:srgbClr val="000000">
                    <a:alpha val="43137"/>
                  </a:srgbClr>
                </a:outerShdw>
              </a:effectLst>
              <a:latin typeface="Georgia Pro Cond" panose="02040506050405020303" pitchFamily="18" charset="0"/>
            </a:rPr>
            <a:t>The foundation of our faith: on the display of God’s power or on the person of Jesus Christ</a:t>
          </a:r>
          <a:endParaRPr lang="en-MY" sz="3900" kern="1200" dirty="0">
            <a:effectLst>
              <a:outerShdw blurRad="38100" dist="38100" dir="2700000" algn="tl">
                <a:srgbClr val="000000">
                  <a:alpha val="43137"/>
                </a:srgbClr>
              </a:outerShdw>
            </a:effectLst>
          </a:endParaRPr>
        </a:p>
      </dsp:txBody>
      <dsp:txXfrm>
        <a:off x="1007864" y="3394794"/>
        <a:ext cx="4845843" cy="2907506"/>
      </dsp:txXfrm>
    </dsp:sp>
    <dsp:sp modelId="{698C02B2-5B39-4AC9-B303-F8225475C9A2}">
      <dsp:nvSpPr>
        <dsp:cNvPr id="0" name=""/>
        <dsp:cNvSpPr/>
      </dsp:nvSpPr>
      <dsp:spPr>
        <a:xfrm>
          <a:off x="6338292" y="3394794"/>
          <a:ext cx="4845843" cy="29075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MY" sz="3900" kern="1200" dirty="0">
              <a:effectLst>
                <a:outerShdw blurRad="38100" dist="38100" dir="2700000" algn="tl">
                  <a:srgbClr val="000000">
                    <a:alpha val="43137"/>
                  </a:srgbClr>
                </a:outerShdw>
              </a:effectLst>
              <a:latin typeface="Georgia Pro Cond" panose="02040506050405020303" pitchFamily="18" charset="0"/>
            </a:rPr>
            <a:t>Jesus’ compassion and grief: God does all things out of love</a:t>
          </a:r>
          <a:endParaRPr lang="en-MY" sz="3900" kern="1200" dirty="0">
            <a:effectLst>
              <a:outerShdw blurRad="38100" dist="38100" dir="2700000" algn="tl">
                <a:srgbClr val="000000">
                  <a:alpha val="43137"/>
                </a:srgbClr>
              </a:outerShdw>
            </a:effectLst>
          </a:endParaRPr>
        </a:p>
      </dsp:txBody>
      <dsp:txXfrm>
        <a:off x="6338292" y="3394794"/>
        <a:ext cx="4845843" cy="29075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ABE-381D-4CC9-BE4A-4EDC4B300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3E2F293-CD3A-4601-A2D4-EAC29CA5A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6AA77691-5386-48F0-B41E-8F2B86290ADB}"/>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E928AB02-0DC7-4B16-8119-7E1E699D08C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013C536-F14A-4941-A71E-91A13F8497CD}"/>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167548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399F-293F-4A3E-8555-495163B1DC3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DD99749-6814-4F7F-991A-EBB8D0BAF5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6899897-DB9E-4942-B9EA-6A310A05E02A}"/>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FF17BF37-FF9F-4685-A30D-B65D2636662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6B49F2D-612B-44E3-916F-EB5D3118A9FC}"/>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147964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72F7F-9F6F-4CE6-B348-0E62B5E6A6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46CABCD-6280-47BC-96E9-482F8251E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AC88016-BADD-4D65-AD4A-BB72757710F4}"/>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E25E9D7A-A5B8-40E1-B07D-C744F22332D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5FA80CC-1820-4A8F-820C-640D36336F74}"/>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828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5C5E-4466-4E4F-B6F1-EDCB30DE23F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784366D-6DF0-49F4-AF1C-ABB51F8D1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E45844F-CA97-4690-8F3F-C739F2070A21}"/>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BAF5C2FD-67BA-40CB-9F52-67E07DB8D4E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E31F055-A419-45F4-BCFA-CDACB6B37764}"/>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708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86BA-FB66-4A96-8937-B689CA2B5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1390B3D1-D391-4C57-8138-BB00F6BD7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DC9-28B9-4A7C-98A4-10733CFF8AB5}"/>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7BB1D983-E72B-4383-8FDB-D79F72737B1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341EBA8-56A5-4C08-B3E2-0C740D260BE6}"/>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21756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F1D4-D5C6-4366-AC11-5B7B8937FB5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D4DA43F-9D6C-49B5-A215-FE710B27C5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47EA02C-7918-4C38-846C-9A3FE622B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3F6066D-A385-4431-BE44-107C66807364}"/>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6" name="Footer Placeholder 5">
            <a:extLst>
              <a:ext uri="{FF2B5EF4-FFF2-40B4-BE49-F238E27FC236}">
                <a16:creationId xmlns:a16="http://schemas.microsoft.com/office/drawing/2014/main" id="{C8F74EC0-F32E-4491-AD09-3BDEF83696F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27F9312-6CE0-4059-867D-5BB893995359}"/>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27529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3E2D-4BD9-4982-91D6-93D3C582DD3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5F4B6D7-5C95-47F3-B6E9-BFB1FA5DE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2F868-6169-4CAB-9CD5-C2EF7ACA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A50DF8D-7C5C-4222-BF11-9B0395715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A3198-E78E-4C0D-BA03-9FB0313EE5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0A427F2C-6130-4177-98F0-E9606A21546C}"/>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8" name="Footer Placeholder 7">
            <a:extLst>
              <a:ext uri="{FF2B5EF4-FFF2-40B4-BE49-F238E27FC236}">
                <a16:creationId xmlns:a16="http://schemas.microsoft.com/office/drawing/2014/main" id="{A1BCFF1D-AABE-4CBA-B9DA-F89EDD485B2C}"/>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A6050F8D-D402-4103-9DA9-CD458017BF91}"/>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317168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C967-C7FB-4942-935F-D8610CCBFDC8}"/>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EFFF06C2-FC24-4AA3-A97E-E8CDEC700835}"/>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4" name="Footer Placeholder 3">
            <a:extLst>
              <a:ext uri="{FF2B5EF4-FFF2-40B4-BE49-F238E27FC236}">
                <a16:creationId xmlns:a16="http://schemas.microsoft.com/office/drawing/2014/main" id="{A6ACFB4C-9D2D-4611-9525-4BFCCDBB0413}"/>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8477F1F4-67D1-4A5D-8C6D-8D35D77465B5}"/>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186039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458D5-3046-4DFB-A378-4F3B2474FC1C}"/>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3" name="Footer Placeholder 2">
            <a:extLst>
              <a:ext uri="{FF2B5EF4-FFF2-40B4-BE49-F238E27FC236}">
                <a16:creationId xmlns:a16="http://schemas.microsoft.com/office/drawing/2014/main" id="{EA295A56-08D7-454D-A92A-6D0A0BBF9021}"/>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76DE186B-1E97-4E15-965C-63643B422259}"/>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38211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FCC9-3D91-4189-BC12-47E4A7518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3E205E17-F1B4-4613-99E2-E5D9E8B2F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D536BC9-03CB-4937-932A-071D048DB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22BDA-6D67-4E00-917D-46BEF6756558}"/>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6" name="Footer Placeholder 5">
            <a:extLst>
              <a:ext uri="{FF2B5EF4-FFF2-40B4-BE49-F238E27FC236}">
                <a16:creationId xmlns:a16="http://schemas.microsoft.com/office/drawing/2014/main" id="{28C6D732-3643-43DE-A658-AE0F18275C5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B0ACEDF-6A7E-435B-8C33-3FB9C5DE6F66}"/>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302656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651D-8D89-4364-99C8-8A1631B74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CB10535-1BAF-405E-A79C-833F78050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C494D14-45CC-425D-97B5-DCA8823C0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33C2F-C6D8-4E67-8501-A301229647E4}"/>
              </a:ext>
            </a:extLst>
          </p:cNvPr>
          <p:cNvSpPr>
            <a:spLocks noGrp="1"/>
          </p:cNvSpPr>
          <p:nvPr>
            <p:ph type="dt" sz="half" idx="10"/>
          </p:nvPr>
        </p:nvSpPr>
        <p:spPr/>
        <p:txBody>
          <a:bodyPr/>
          <a:lstStyle/>
          <a:p>
            <a:fld id="{CC85E664-B147-4002-AD77-19C9DE68A4C4}" type="datetimeFigureOut">
              <a:rPr lang="en-MY" smtClean="0"/>
              <a:t>13/5/2020</a:t>
            </a:fld>
            <a:endParaRPr lang="en-MY"/>
          </a:p>
        </p:txBody>
      </p:sp>
      <p:sp>
        <p:nvSpPr>
          <p:cNvPr id="6" name="Footer Placeholder 5">
            <a:extLst>
              <a:ext uri="{FF2B5EF4-FFF2-40B4-BE49-F238E27FC236}">
                <a16:creationId xmlns:a16="http://schemas.microsoft.com/office/drawing/2014/main" id="{2B6EE8BD-AB71-445A-A059-7257A3B8B60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8F6FD32-6087-471A-AB60-A9CC91FCAC70}"/>
              </a:ext>
            </a:extLst>
          </p:cNvPr>
          <p:cNvSpPr>
            <a:spLocks noGrp="1"/>
          </p:cNvSpPr>
          <p:nvPr>
            <p:ph type="sldNum" sz="quarter" idx="12"/>
          </p:nvPr>
        </p:nvSpPr>
        <p:spPr/>
        <p:txBody>
          <a:bodyPr/>
          <a:lstStyle/>
          <a:p>
            <a:fld id="{2B6774CA-00C7-4C75-A238-0978664EEEB4}" type="slidenum">
              <a:rPr lang="en-MY" smtClean="0"/>
              <a:t>‹#›</a:t>
            </a:fld>
            <a:endParaRPr lang="en-MY"/>
          </a:p>
        </p:txBody>
      </p:sp>
    </p:spTree>
    <p:extLst>
      <p:ext uri="{BB962C8B-B14F-4D97-AF65-F5344CB8AC3E}">
        <p14:creationId xmlns:p14="http://schemas.microsoft.com/office/powerpoint/2010/main" val="260957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A85AF-5583-4878-A09B-5BAE1FBD8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631F499-5851-4475-884B-9643ABEAD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05F1586-883B-4AEF-9ACA-73EF85147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5E664-B147-4002-AD77-19C9DE68A4C4}" type="datetimeFigureOut">
              <a:rPr lang="en-MY" smtClean="0"/>
              <a:t>13/5/2020</a:t>
            </a:fld>
            <a:endParaRPr lang="en-MY"/>
          </a:p>
        </p:txBody>
      </p:sp>
      <p:sp>
        <p:nvSpPr>
          <p:cNvPr id="5" name="Footer Placeholder 4">
            <a:extLst>
              <a:ext uri="{FF2B5EF4-FFF2-40B4-BE49-F238E27FC236}">
                <a16:creationId xmlns:a16="http://schemas.microsoft.com/office/drawing/2014/main" id="{BF498D7C-72D4-48E0-8AD9-E183DB18D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9D383B8-7CDF-467D-B7E9-DF028323A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74CA-00C7-4C75-A238-0978664EEEB4}" type="slidenum">
              <a:rPr lang="en-MY" smtClean="0"/>
              <a:t>‹#›</a:t>
            </a:fld>
            <a:endParaRPr lang="en-MY"/>
          </a:p>
        </p:txBody>
      </p:sp>
    </p:spTree>
    <p:extLst>
      <p:ext uri="{BB962C8B-B14F-4D97-AF65-F5344CB8AC3E}">
        <p14:creationId xmlns:p14="http://schemas.microsoft.com/office/powerpoint/2010/main" val="352197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A9F2AFF6-7D6B-4A3E-8F7D-3146A2B77D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FBB2B-B52C-41F9-ADE2-1B54C678D53C}"/>
              </a:ext>
            </a:extLst>
          </p:cNvPr>
          <p:cNvSpPr>
            <a:spLocks noGrp="1"/>
          </p:cNvSpPr>
          <p:nvPr>
            <p:ph type="ctrTitle"/>
          </p:nvPr>
        </p:nvSpPr>
        <p:spPr>
          <a:xfrm>
            <a:off x="1063752" y="3207951"/>
            <a:ext cx="10058400" cy="1603155"/>
          </a:xfrm>
          <a:solidFill>
            <a:schemeClr val="tx1">
              <a:alpha val="50000"/>
            </a:schemeClr>
          </a:solidFill>
          <a:effectLst>
            <a:outerShdw blurRad="50800" dist="38100" dir="2700000" algn="tl" rotWithShape="0">
              <a:prstClr val="black">
                <a:alpha val="40000"/>
              </a:prstClr>
            </a:outerShdw>
          </a:effectLst>
        </p:spPr>
        <p:txBody>
          <a:bodyPr>
            <a:normAutofit/>
          </a:bodyPr>
          <a:lstStyle/>
          <a:p>
            <a:r>
              <a:rPr lang="en-MY" sz="4800" dirty="0">
                <a:solidFill>
                  <a:srgbClr val="FFFFFF"/>
                </a:solidFill>
                <a:latin typeface="Georgia Pro Cond Black" panose="02040A06050405020203" pitchFamily="18" charset="0"/>
              </a:rPr>
              <a:t>Discovering Life in Jesus Christ</a:t>
            </a:r>
            <a:br>
              <a:rPr lang="en-MY" sz="4800" dirty="0">
                <a:solidFill>
                  <a:srgbClr val="FFFFFF"/>
                </a:solidFill>
                <a:latin typeface="Georgia Pro Cond Black" panose="02040A06050405020203" pitchFamily="18" charset="0"/>
              </a:rPr>
            </a:br>
            <a:r>
              <a:rPr lang="en-MY" sz="4800" dirty="0">
                <a:solidFill>
                  <a:srgbClr val="FFFFFF"/>
                </a:solidFill>
                <a:latin typeface="Georgia Pro Cond" panose="02040506050405020303" pitchFamily="18" charset="0"/>
              </a:rPr>
              <a:t>John 11:1-46</a:t>
            </a:r>
            <a:endParaRPr lang="en-MY" sz="4800" dirty="0">
              <a:solidFill>
                <a:srgbClr val="FFFFFF"/>
              </a:solidFill>
              <a:latin typeface="Georgia Pro Cond Black" panose="02040A06050405020203" pitchFamily="18" charset="0"/>
            </a:endParaRPr>
          </a:p>
        </p:txBody>
      </p:sp>
    </p:spTree>
    <p:extLst>
      <p:ext uri="{BB962C8B-B14F-4D97-AF65-F5344CB8AC3E}">
        <p14:creationId xmlns:p14="http://schemas.microsoft.com/office/powerpoint/2010/main" val="95735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3821AA6-C4DC-4F70-B1D7-730A9A55F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0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A0B480-799B-47A5-A6E3-5F5AA658AF49}"/>
              </a:ext>
            </a:extLst>
          </p:cNvPr>
          <p:cNvSpPr>
            <a:spLocks noGrp="1"/>
          </p:cNvSpPr>
          <p:nvPr>
            <p:ph type="title"/>
          </p:nvPr>
        </p:nvSpPr>
        <p:spPr>
          <a:solidFill>
            <a:schemeClr val="bg1">
              <a:alpha val="45000"/>
            </a:schemeClr>
          </a:solidFill>
        </p:spPr>
        <p:txBody>
          <a:bodyPr/>
          <a:lstStyle/>
          <a:p>
            <a:r>
              <a:rPr lang="en-MY" dirty="0">
                <a:latin typeface="Georgia Pro Cond Black" panose="02040A06050405020203" pitchFamily="18" charset="0"/>
              </a:rPr>
              <a:t>The disciples’ concerns and response (vv. 8-16)</a:t>
            </a:r>
          </a:p>
        </p:txBody>
      </p:sp>
      <p:sp>
        <p:nvSpPr>
          <p:cNvPr id="3" name="Content Placeholder 2">
            <a:extLst>
              <a:ext uri="{FF2B5EF4-FFF2-40B4-BE49-F238E27FC236}">
                <a16:creationId xmlns:a16="http://schemas.microsoft.com/office/drawing/2014/main" id="{AFF06252-47EB-4321-B007-CB21BE689F4D}"/>
              </a:ext>
            </a:extLst>
          </p:cNvPr>
          <p:cNvSpPr>
            <a:spLocks noGrp="1"/>
          </p:cNvSpPr>
          <p:nvPr>
            <p:ph idx="1"/>
          </p:nvPr>
        </p:nvSpPr>
        <p:spPr>
          <a:solidFill>
            <a:schemeClr val="bg1">
              <a:alpha val="45000"/>
            </a:schemeClr>
          </a:solidFill>
        </p:spPr>
        <p:txBody>
          <a:bodyPr>
            <a:normAutofit fontScale="85000" lnSpcReduction="20000"/>
          </a:bodyPr>
          <a:lstStyle/>
          <a:p>
            <a:pPr marL="0" indent="0">
              <a:buNone/>
            </a:pPr>
            <a:r>
              <a:rPr lang="en-MY" b="1" i="1" baseline="30000" dirty="0">
                <a:latin typeface="Georgia Pro Cond" panose="02040506050405020303" pitchFamily="18" charset="0"/>
              </a:rPr>
              <a:t>8 </a:t>
            </a:r>
            <a:r>
              <a:rPr lang="en-MY" i="1" dirty="0">
                <a:latin typeface="Georgia Pro Cond" panose="02040506050405020303" pitchFamily="18" charset="0"/>
              </a:rPr>
              <a:t>“But Rabbi, a short while ago the Jews there tried to stone you, and yet you are going back?”</a:t>
            </a:r>
            <a:r>
              <a:rPr lang="en-MY" dirty="0">
                <a:latin typeface="Georgia Pro Cond" panose="02040506050405020303" pitchFamily="18" charset="0"/>
              </a:rPr>
              <a:t> (cf. John 10:39)</a:t>
            </a:r>
          </a:p>
          <a:p>
            <a:pPr marL="0" indent="0">
              <a:buNone/>
            </a:pPr>
            <a:r>
              <a:rPr lang="en-MY" dirty="0">
                <a:latin typeface="Georgia Pro Cond" panose="02040506050405020303" pitchFamily="18" charset="0"/>
              </a:rPr>
              <a:t>Jesus and the disciples were faced with opposition and death threats in Jerusalem, and it would certainly be dangerous to go Bethany which is only 2 miles away from Jerusalem. Their concerns were valid.</a:t>
            </a:r>
          </a:p>
          <a:p>
            <a:pPr marL="0" indent="0">
              <a:buNone/>
            </a:pPr>
            <a:r>
              <a:rPr lang="en-MY" b="1" i="1" baseline="30000" dirty="0">
                <a:latin typeface="Georgia Pro Cond" panose="02040506050405020303" pitchFamily="18" charset="0"/>
              </a:rPr>
              <a:t>9 </a:t>
            </a:r>
            <a:r>
              <a:rPr lang="en-MY" i="1" dirty="0">
                <a:latin typeface="Georgia Pro Cond" panose="02040506050405020303" pitchFamily="18" charset="0"/>
              </a:rPr>
              <a:t>Jesus answered, “Are there not twelve hours of daylight? Anyone who walks in the daytime will not stumble, for they see by this world’s light. </a:t>
            </a:r>
            <a:r>
              <a:rPr lang="en-MY" b="1" i="1" baseline="30000" dirty="0">
                <a:latin typeface="Georgia Pro Cond" panose="02040506050405020303" pitchFamily="18" charset="0"/>
              </a:rPr>
              <a:t>10 </a:t>
            </a:r>
            <a:r>
              <a:rPr lang="en-MY" i="1" dirty="0">
                <a:latin typeface="Georgia Pro Cond" panose="02040506050405020303" pitchFamily="18" charset="0"/>
              </a:rPr>
              <a:t>It is when a person walks at night that they stumble, for they have no light.”</a:t>
            </a:r>
            <a:endParaRPr lang="en-MY" dirty="0">
              <a:latin typeface="Georgia Pro Cond" panose="02040506050405020303" pitchFamily="18" charset="0"/>
            </a:endParaRPr>
          </a:p>
          <a:p>
            <a:pPr marL="0" indent="0">
              <a:buNone/>
            </a:pPr>
            <a:r>
              <a:rPr lang="en-MY" dirty="0">
                <a:latin typeface="Georgia Pro Cond" panose="02040506050405020303" pitchFamily="18" charset="0"/>
              </a:rPr>
              <a:t>During the time of Jesus, one day is divided into 12 hours of daylight and 12 hours of night.</a:t>
            </a:r>
          </a:p>
          <a:p>
            <a:pPr marL="0" indent="0">
              <a:buNone/>
            </a:pPr>
            <a:r>
              <a:rPr lang="en-MY" dirty="0">
                <a:latin typeface="Georgia Pro Cond" panose="02040506050405020303" pitchFamily="18" charset="0"/>
              </a:rPr>
              <a:t>There is a time to work/walk; there is a time that we can no longer work/walk (when darkness comes). </a:t>
            </a:r>
          </a:p>
          <a:p>
            <a:pPr marL="0" indent="0">
              <a:buNone/>
            </a:pPr>
            <a:r>
              <a:rPr lang="en-MY" dirty="0">
                <a:latin typeface="Georgia Pro Cond" panose="02040506050405020303" pitchFamily="18" charset="0"/>
              </a:rPr>
              <a:t>Jesus knew his time on earth is numbered and he is to complete the tasks that is given to him.</a:t>
            </a:r>
          </a:p>
        </p:txBody>
      </p:sp>
    </p:spTree>
    <p:extLst>
      <p:ext uri="{BB962C8B-B14F-4D97-AF65-F5344CB8AC3E}">
        <p14:creationId xmlns:p14="http://schemas.microsoft.com/office/powerpoint/2010/main" val="320156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1229D57-4409-4AC9-A04E-BAC03FCB5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0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A0B480-799B-47A5-A6E3-5F5AA658AF49}"/>
              </a:ext>
            </a:extLst>
          </p:cNvPr>
          <p:cNvSpPr>
            <a:spLocks noGrp="1"/>
          </p:cNvSpPr>
          <p:nvPr>
            <p:ph type="title"/>
          </p:nvPr>
        </p:nvSpPr>
        <p:spPr>
          <a:solidFill>
            <a:schemeClr val="bg1">
              <a:alpha val="45000"/>
            </a:schemeClr>
          </a:solidFill>
        </p:spPr>
        <p:txBody>
          <a:bodyPr/>
          <a:lstStyle/>
          <a:p>
            <a:r>
              <a:rPr lang="en-MY" dirty="0">
                <a:latin typeface="Georgia Pro Cond Black" panose="02040A06050405020203" pitchFamily="18" charset="0"/>
              </a:rPr>
              <a:t>The disciples’ concerns and response (vv. 8-16)</a:t>
            </a:r>
          </a:p>
        </p:txBody>
      </p:sp>
      <p:sp>
        <p:nvSpPr>
          <p:cNvPr id="3" name="Content Placeholder 2">
            <a:extLst>
              <a:ext uri="{FF2B5EF4-FFF2-40B4-BE49-F238E27FC236}">
                <a16:creationId xmlns:a16="http://schemas.microsoft.com/office/drawing/2014/main" id="{AFF06252-47EB-4321-B007-CB21BE689F4D}"/>
              </a:ext>
            </a:extLst>
          </p:cNvPr>
          <p:cNvSpPr>
            <a:spLocks noGrp="1"/>
          </p:cNvSpPr>
          <p:nvPr>
            <p:ph idx="1"/>
          </p:nvPr>
        </p:nvSpPr>
        <p:spPr>
          <a:xfrm>
            <a:off x="838200" y="1825625"/>
            <a:ext cx="10515600" cy="4667250"/>
          </a:xfrm>
          <a:solidFill>
            <a:schemeClr val="bg1">
              <a:alpha val="45000"/>
            </a:schemeClr>
          </a:solidFill>
        </p:spPr>
        <p:txBody>
          <a:bodyPr>
            <a:normAutofit fontScale="92500" lnSpcReduction="10000"/>
          </a:bodyPr>
          <a:lstStyle/>
          <a:p>
            <a:pPr marL="0" indent="0">
              <a:buNone/>
            </a:pPr>
            <a:r>
              <a:rPr lang="en-MY" dirty="0">
                <a:latin typeface="Georgia Pro Cond" panose="02040506050405020303" pitchFamily="18" charset="0"/>
              </a:rPr>
              <a:t>John 8:12, </a:t>
            </a:r>
            <a:r>
              <a:rPr lang="en-MY" i="1" dirty="0">
                <a:latin typeface="Georgia Pro Cond" panose="02040506050405020303" pitchFamily="18" charset="0"/>
              </a:rPr>
              <a:t>“I am the light of the world. Whoever follows me will never walk in darkness, but will have the light of life.”</a:t>
            </a:r>
            <a:endParaRPr lang="en-MY" dirty="0">
              <a:latin typeface="Georgia Pro Cond" panose="02040506050405020303" pitchFamily="18" charset="0"/>
            </a:endParaRPr>
          </a:p>
          <a:p>
            <a:pPr marL="0" indent="0">
              <a:buNone/>
            </a:pPr>
            <a:r>
              <a:rPr lang="en-MY" dirty="0">
                <a:latin typeface="Georgia Pro Cond" panose="02040506050405020303" pitchFamily="18" charset="0"/>
              </a:rPr>
              <a:t>Jesus was assuring his disciples that those who walk in the light, in the will of God (even if it leads to death), does not stumble. </a:t>
            </a:r>
          </a:p>
          <a:p>
            <a:pPr marL="0" indent="0">
              <a:buNone/>
            </a:pPr>
            <a:r>
              <a:rPr lang="en-MY" dirty="0">
                <a:latin typeface="Georgia Pro Cond" panose="02040506050405020303" pitchFamily="18" charset="0"/>
              </a:rPr>
              <a:t>This is an important truth that we need to hold on to.</a:t>
            </a:r>
          </a:p>
          <a:p>
            <a:pPr marL="0" lvl="0" indent="0">
              <a:buNone/>
            </a:pPr>
            <a:r>
              <a:rPr lang="en-MY" dirty="0">
                <a:latin typeface="Georgia Pro Cond" panose="02040506050405020303" pitchFamily="18" charset="0"/>
              </a:rPr>
              <a:t>How does this truth affect us in our concerns and decision making?</a:t>
            </a:r>
          </a:p>
          <a:p>
            <a:pPr marL="0" indent="0">
              <a:buNone/>
            </a:pPr>
            <a:endParaRPr lang="en-MY" b="1" i="1" baseline="30000" dirty="0">
              <a:latin typeface="Georgia Pro Cond" panose="02040506050405020303" pitchFamily="18" charset="0"/>
            </a:endParaRPr>
          </a:p>
          <a:p>
            <a:pPr marL="0" indent="0">
              <a:buNone/>
            </a:pPr>
            <a:r>
              <a:rPr lang="en-MY" b="1" i="1" baseline="30000" dirty="0">
                <a:latin typeface="Georgia Pro Cond" panose="02040506050405020303" pitchFamily="18" charset="0"/>
              </a:rPr>
              <a:t>16 </a:t>
            </a:r>
            <a:r>
              <a:rPr lang="en-MY" i="1" dirty="0">
                <a:latin typeface="Georgia Pro Cond" panose="02040506050405020303" pitchFamily="18" charset="0"/>
              </a:rPr>
              <a:t>Then Thomas (also known as Didymus) said to the rest of the disciples, “Let us also go, that we may die with him.”</a:t>
            </a:r>
            <a:endParaRPr lang="en-MY" dirty="0">
              <a:latin typeface="Georgia Pro Cond" panose="02040506050405020303" pitchFamily="18" charset="0"/>
            </a:endParaRPr>
          </a:p>
          <a:p>
            <a:pPr marL="0" indent="0">
              <a:buNone/>
            </a:pPr>
            <a:r>
              <a:rPr lang="en-MY" dirty="0">
                <a:latin typeface="Georgia Pro Cond" panose="02040506050405020303" pitchFamily="18" charset="0"/>
              </a:rPr>
              <a:t>Thomas was not speaking out of doubt or sarcasm. Even though he has misunderstood and misinterpreted what Jesus said, Thomas responded out of raw devotion and courage, in spite of fear.</a:t>
            </a:r>
          </a:p>
        </p:txBody>
      </p:sp>
    </p:spTree>
    <p:extLst>
      <p:ext uri="{BB962C8B-B14F-4D97-AF65-F5344CB8AC3E}">
        <p14:creationId xmlns:p14="http://schemas.microsoft.com/office/powerpoint/2010/main" val="174819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3"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5" name="Rectangle 1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C7ED4-879B-46A4-BFD0-D057BE339A03}"/>
              </a:ext>
            </a:extLst>
          </p:cNvPr>
          <p:cNvSpPr>
            <a:spLocks noGrp="1"/>
          </p:cNvSpPr>
          <p:nvPr>
            <p:ph type="title"/>
          </p:nvPr>
        </p:nvSpPr>
        <p:spPr>
          <a:xfrm>
            <a:off x="918257" y="794255"/>
            <a:ext cx="3879269" cy="1918961"/>
          </a:xfrm>
        </p:spPr>
        <p:txBody>
          <a:bodyPr>
            <a:noAutofit/>
          </a:bodyPr>
          <a:lstStyle/>
          <a:p>
            <a:r>
              <a:rPr lang="en-MY" sz="4000" dirty="0">
                <a:latin typeface="Georgia Pro Cond Black" panose="02040A06050405020203" pitchFamily="18" charset="0"/>
              </a:rPr>
              <a:t>What we think we need (vv. 21 &amp; 32)</a:t>
            </a:r>
          </a:p>
        </p:txBody>
      </p:sp>
      <p:pic>
        <p:nvPicPr>
          <p:cNvPr id="2051" name="Picture 3">
            <a:extLst>
              <a:ext uri="{FF2B5EF4-FFF2-40B4-BE49-F238E27FC236}">
                <a16:creationId xmlns:a16="http://schemas.microsoft.com/office/drawing/2014/main" id="{C5CA927C-650E-41B3-8E2C-D3701F14A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86"/>
          <a:stretch/>
        </p:blipFill>
        <p:spPr bwMode="auto">
          <a:xfrm>
            <a:off x="940102" y="2884196"/>
            <a:ext cx="3906073" cy="3015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D492D0-D38A-4CD4-8A6C-5B761DFAF537}"/>
              </a:ext>
            </a:extLst>
          </p:cNvPr>
          <p:cNvSpPr>
            <a:spLocks noGrp="1"/>
          </p:cNvSpPr>
          <p:nvPr>
            <p:ph idx="1"/>
          </p:nvPr>
        </p:nvSpPr>
        <p:spPr>
          <a:xfrm>
            <a:off x="5119260" y="949124"/>
            <a:ext cx="6154482" cy="5116010"/>
          </a:xfrm>
        </p:spPr>
        <p:txBody>
          <a:bodyPr anchor="t">
            <a:normAutofit fontScale="92500" lnSpcReduction="10000"/>
          </a:bodyPr>
          <a:lstStyle/>
          <a:p>
            <a:pPr marL="0" indent="0">
              <a:buNone/>
            </a:pPr>
            <a:r>
              <a:rPr lang="en-MY" i="1" dirty="0">
                <a:latin typeface="Georgia Pro Cond" panose="02040506050405020303" pitchFamily="18" charset="0"/>
              </a:rPr>
              <a:t>“Lord, if you had been here, my brother would not have died.”</a:t>
            </a:r>
            <a:endParaRPr lang="en-MY" dirty="0">
              <a:latin typeface="Georgia Pro Cond" panose="02040506050405020303" pitchFamily="18" charset="0"/>
            </a:endParaRPr>
          </a:p>
          <a:p>
            <a:pPr marL="0" indent="0">
              <a:buNone/>
            </a:pPr>
            <a:r>
              <a:rPr lang="en-MY" dirty="0">
                <a:latin typeface="Georgia Pro Cond" panose="02040506050405020303" pitchFamily="18" charset="0"/>
              </a:rPr>
              <a:t>Martha and Mary’s words show grief, disappointment, and faith in Jesus:</a:t>
            </a:r>
          </a:p>
          <a:p>
            <a:pPr marL="0" indent="0">
              <a:buNone/>
            </a:pPr>
            <a:r>
              <a:rPr lang="en-MY" dirty="0">
                <a:latin typeface="Georgia Pro Cond" panose="02040506050405020303" pitchFamily="18" charset="0"/>
              </a:rPr>
              <a:t>(</a:t>
            </a:r>
            <a:r>
              <a:rPr lang="en-MY" dirty="0" err="1">
                <a:latin typeface="Georgia Pro Cond" panose="02040506050405020303" pitchFamily="18" charset="0"/>
              </a:rPr>
              <a:t>i</a:t>
            </a:r>
            <a:r>
              <a:rPr lang="en-MY" dirty="0">
                <a:latin typeface="Georgia Pro Cond" panose="02040506050405020303" pitchFamily="18" charset="0"/>
              </a:rPr>
              <a:t>) They have confidence that Jesus could have healed Lazarus</a:t>
            </a:r>
          </a:p>
          <a:p>
            <a:pPr marL="0" indent="0">
              <a:buNone/>
            </a:pPr>
            <a:r>
              <a:rPr lang="en-MY" dirty="0">
                <a:latin typeface="Georgia Pro Cond" panose="02040506050405020303" pitchFamily="18" charset="0"/>
              </a:rPr>
              <a:t>(ii) They mourn for the loss of their beloved brother</a:t>
            </a:r>
            <a:br>
              <a:rPr lang="en-MY" dirty="0">
                <a:latin typeface="Georgia Pro Cond" panose="02040506050405020303" pitchFamily="18" charset="0"/>
              </a:rPr>
            </a:br>
            <a:r>
              <a:rPr lang="en-MY" dirty="0">
                <a:latin typeface="Georgia Pro Cond" panose="02040506050405020303" pitchFamily="18" charset="0"/>
              </a:rPr>
              <a:t>(iii) They transparently confessed their disappointment that Jesus did not come to heal Lazarus</a:t>
            </a:r>
          </a:p>
          <a:p>
            <a:pPr marL="0" indent="0">
              <a:buNone/>
            </a:pPr>
            <a:r>
              <a:rPr lang="en-MY" dirty="0">
                <a:latin typeface="Georgia Pro Cond" panose="02040506050405020303" pitchFamily="18" charset="0"/>
              </a:rPr>
              <a:t>(iv) Their grief and complain did not lead to losing their faith</a:t>
            </a:r>
          </a:p>
        </p:txBody>
      </p:sp>
    </p:spTree>
    <p:extLst>
      <p:ext uri="{BB962C8B-B14F-4D97-AF65-F5344CB8AC3E}">
        <p14:creationId xmlns:p14="http://schemas.microsoft.com/office/powerpoint/2010/main" val="124773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5C61B72-9F01-48FA-8F13-C9FC31B4864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1131" b="9639"/>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2C7ED4-879B-46A4-BFD0-D057BE339A03}"/>
              </a:ext>
            </a:extLst>
          </p:cNvPr>
          <p:cNvSpPr>
            <a:spLocks noGrp="1"/>
          </p:cNvSpPr>
          <p:nvPr>
            <p:ph type="title"/>
          </p:nvPr>
        </p:nvSpPr>
        <p:spPr>
          <a:solidFill>
            <a:schemeClr val="bg1">
              <a:alpha val="50000"/>
            </a:schemeClr>
          </a:solidFill>
        </p:spPr>
        <p:txBody>
          <a:bodyPr/>
          <a:lstStyle/>
          <a:p>
            <a:r>
              <a:rPr lang="en-MY" dirty="0">
                <a:latin typeface="Georgia Pro Cond Black" panose="02040A06050405020203" pitchFamily="18" charset="0"/>
              </a:rPr>
              <a:t>What we think we need (vv. 21 &amp; 32)</a:t>
            </a:r>
          </a:p>
        </p:txBody>
      </p:sp>
      <p:sp>
        <p:nvSpPr>
          <p:cNvPr id="3" name="Content Placeholder 2">
            <a:extLst>
              <a:ext uri="{FF2B5EF4-FFF2-40B4-BE49-F238E27FC236}">
                <a16:creationId xmlns:a16="http://schemas.microsoft.com/office/drawing/2014/main" id="{F8D492D0-D38A-4CD4-8A6C-5B761DFAF537}"/>
              </a:ext>
            </a:extLst>
          </p:cNvPr>
          <p:cNvSpPr>
            <a:spLocks noGrp="1"/>
          </p:cNvSpPr>
          <p:nvPr>
            <p:ph idx="1"/>
          </p:nvPr>
        </p:nvSpPr>
        <p:spPr>
          <a:solidFill>
            <a:schemeClr val="bg1">
              <a:alpha val="50000"/>
            </a:schemeClr>
          </a:solidFill>
        </p:spPr>
        <p:txBody>
          <a:bodyPr>
            <a:normAutofit/>
          </a:bodyPr>
          <a:lstStyle/>
          <a:p>
            <a:pPr marL="0" indent="0">
              <a:buNone/>
            </a:pPr>
            <a:r>
              <a:rPr lang="en-MY" i="1" dirty="0">
                <a:latin typeface="Georgia Pro Cond" panose="02040506050405020303" pitchFamily="18" charset="0"/>
              </a:rPr>
              <a:t>“Lord, if you had been here, my brother would not have died.”</a:t>
            </a:r>
            <a:endParaRPr lang="en-MY" dirty="0">
              <a:latin typeface="Georgia Pro Cond" panose="02040506050405020303" pitchFamily="18" charset="0"/>
            </a:endParaRPr>
          </a:p>
          <a:p>
            <a:pPr marL="0" indent="0">
              <a:buNone/>
            </a:pPr>
            <a:r>
              <a:rPr lang="en-MY" dirty="0">
                <a:latin typeface="Georgia Pro Cond" panose="02040506050405020303" pitchFamily="18" charset="0"/>
              </a:rPr>
              <a:t>Martha and Mary’s words show grief, disappointment, and faith in Jesus:</a:t>
            </a:r>
          </a:p>
          <a:p>
            <a:pPr marL="0" indent="0">
              <a:buNone/>
            </a:pPr>
            <a:endParaRPr lang="en-MY" dirty="0">
              <a:latin typeface="Georgia Pro Cond" panose="02040506050405020303" pitchFamily="18" charset="0"/>
            </a:endParaRPr>
          </a:p>
          <a:p>
            <a:pPr marL="0" indent="0">
              <a:buNone/>
            </a:pPr>
            <a:endParaRPr lang="en-MY" dirty="0">
              <a:latin typeface="Georgia Pro Cond" panose="02040506050405020303" pitchFamily="18" charset="0"/>
            </a:endParaRPr>
          </a:p>
          <a:p>
            <a:pPr marL="0" indent="0">
              <a:buNone/>
            </a:pPr>
            <a:endParaRPr lang="en-MY" dirty="0">
              <a:latin typeface="Georgia Pro Cond" panose="02040506050405020303" pitchFamily="18" charset="0"/>
            </a:endParaRPr>
          </a:p>
          <a:p>
            <a:pPr marL="0" indent="0">
              <a:buNone/>
            </a:pPr>
            <a:r>
              <a:rPr lang="en-MY" dirty="0">
                <a:latin typeface="Georgia Pro Cond" panose="02040506050405020303" pitchFamily="18" charset="0"/>
              </a:rPr>
              <a:t>Jesus did not rebuke them but responds with compassion. How comforting it is to have a God who allows us to be honest and transparent before him; and responds to us with love.</a:t>
            </a:r>
          </a:p>
          <a:p>
            <a:pPr marL="0" indent="0">
              <a:buNone/>
            </a:pPr>
            <a:endParaRPr lang="en-MY" dirty="0">
              <a:latin typeface="Georgia Pro Cond" panose="02040506050405020303" pitchFamily="18" charset="0"/>
            </a:endParaRPr>
          </a:p>
        </p:txBody>
      </p:sp>
      <p:graphicFrame>
        <p:nvGraphicFramePr>
          <p:cNvPr id="7" name="Table 6">
            <a:extLst>
              <a:ext uri="{FF2B5EF4-FFF2-40B4-BE49-F238E27FC236}">
                <a16:creationId xmlns:a16="http://schemas.microsoft.com/office/drawing/2014/main" id="{0AEDCEF7-A7F8-41A4-8D27-09A193CC72FD}"/>
              </a:ext>
            </a:extLst>
          </p:cNvPr>
          <p:cNvGraphicFramePr>
            <a:graphicFrameLocks noGrp="1"/>
          </p:cNvGraphicFramePr>
          <p:nvPr>
            <p:extLst>
              <p:ext uri="{D42A27DB-BD31-4B8C-83A1-F6EECF244321}">
                <p14:modId xmlns:p14="http://schemas.microsoft.com/office/powerpoint/2010/main" val="4179866443"/>
              </p:ext>
            </p:extLst>
          </p:nvPr>
        </p:nvGraphicFramePr>
        <p:xfrm>
          <a:off x="838200" y="3261645"/>
          <a:ext cx="10515599" cy="999432"/>
        </p:xfrm>
        <a:graphic>
          <a:graphicData uri="http://schemas.openxmlformats.org/drawingml/2006/table">
            <a:tbl>
              <a:tblPr firstRow="1" firstCol="1" bandRow="1">
                <a:tableStyleId>{5C22544A-7EE6-4342-B048-85BDC9FD1C3A}</a:tableStyleId>
              </a:tblPr>
              <a:tblGrid>
                <a:gridCol w="10515599">
                  <a:extLst>
                    <a:ext uri="{9D8B030D-6E8A-4147-A177-3AD203B41FA5}">
                      <a16:colId xmlns:a16="http://schemas.microsoft.com/office/drawing/2014/main" val="991500311"/>
                    </a:ext>
                  </a:extLst>
                </a:gridCol>
              </a:tblGrid>
              <a:tr h="999432">
                <a:tc>
                  <a:txBody>
                    <a:bodyPr/>
                    <a:lstStyle/>
                    <a:p>
                      <a:pPr marL="180340" algn="ctr">
                        <a:lnSpc>
                          <a:spcPct val="107000"/>
                        </a:lnSpc>
                        <a:spcAft>
                          <a:spcPts val="0"/>
                        </a:spcAft>
                      </a:pPr>
                      <a:r>
                        <a:rPr lang="en-MY" sz="2800" b="0" dirty="0">
                          <a:solidFill>
                            <a:schemeClr val="tx1"/>
                          </a:solidFill>
                          <a:effectLst/>
                          <a:latin typeface="Georgia Pro Cond" panose="02040506050405020303" pitchFamily="18" charset="0"/>
                        </a:rPr>
                        <a:t>Grief + disappointment + complain (towards God) </a:t>
                      </a:r>
                    </a:p>
                    <a:p>
                      <a:pPr marL="180340" algn="ctr">
                        <a:lnSpc>
                          <a:spcPct val="107000"/>
                        </a:lnSpc>
                        <a:spcAft>
                          <a:spcPts val="0"/>
                        </a:spcAft>
                      </a:pPr>
                      <a:r>
                        <a:rPr lang="en-MY" sz="2800" b="0" dirty="0">
                          <a:solidFill>
                            <a:schemeClr val="tx1"/>
                          </a:solidFill>
                          <a:effectLst/>
                          <a:latin typeface="Georgia Pro Cond" panose="02040506050405020303" pitchFamily="18" charset="0"/>
                        </a:rPr>
                        <a:t>doesn’t equal to lack of faith.</a:t>
                      </a:r>
                      <a:endParaRPr lang="en-MY" sz="2400" b="0" dirty="0">
                        <a:solidFill>
                          <a:schemeClr val="tx1"/>
                        </a:solidFill>
                        <a:effectLst/>
                        <a:latin typeface="Georgia Pro Cond" panose="02040506050405020303"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701051900"/>
                  </a:ext>
                </a:extLst>
              </a:tr>
            </a:tbl>
          </a:graphicData>
        </a:graphic>
      </p:graphicFrame>
    </p:spTree>
    <p:extLst>
      <p:ext uri="{BB962C8B-B14F-4D97-AF65-F5344CB8AC3E}">
        <p14:creationId xmlns:p14="http://schemas.microsoft.com/office/powerpoint/2010/main" val="412383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extLst>
              <a:ext uri="{FF2B5EF4-FFF2-40B4-BE49-F238E27FC236}">
                <a16:creationId xmlns:a16="http://schemas.microsoft.com/office/drawing/2014/main" id="{74D363B8-F601-46A4-B210-9CD82A86BF2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E244C-B8E6-4425-A142-558A52DAB95B}"/>
              </a:ext>
            </a:extLst>
          </p:cNvPr>
          <p:cNvSpPr>
            <a:spLocks noGrp="1"/>
          </p:cNvSpPr>
          <p:nvPr>
            <p:ph type="title"/>
          </p:nvPr>
        </p:nvSpPr>
        <p:spPr>
          <a:xfrm>
            <a:off x="283029" y="365125"/>
            <a:ext cx="11625942" cy="1325563"/>
          </a:xfrm>
          <a:solidFill>
            <a:schemeClr val="bg1">
              <a:alpha val="45000"/>
            </a:schemeClr>
          </a:solidFill>
        </p:spPr>
        <p:txBody>
          <a:bodyPr/>
          <a:lstStyle/>
          <a:p>
            <a:r>
              <a:rPr lang="en-MY" dirty="0">
                <a:latin typeface="Georgia Pro Cond Black" panose="02040A06050405020203" pitchFamily="18" charset="0"/>
              </a:rPr>
              <a:t>What Jesus says we need (vv. 25-26)</a:t>
            </a:r>
          </a:p>
        </p:txBody>
      </p:sp>
      <p:sp>
        <p:nvSpPr>
          <p:cNvPr id="3" name="Content Placeholder 2">
            <a:extLst>
              <a:ext uri="{FF2B5EF4-FFF2-40B4-BE49-F238E27FC236}">
                <a16:creationId xmlns:a16="http://schemas.microsoft.com/office/drawing/2014/main" id="{7647A74D-B81C-4CC2-AA54-553D1FD3F12F}"/>
              </a:ext>
            </a:extLst>
          </p:cNvPr>
          <p:cNvSpPr>
            <a:spLocks noGrp="1"/>
          </p:cNvSpPr>
          <p:nvPr>
            <p:ph idx="1"/>
          </p:nvPr>
        </p:nvSpPr>
        <p:spPr>
          <a:xfrm>
            <a:off x="283029" y="1825625"/>
            <a:ext cx="11625942" cy="4667250"/>
          </a:xfrm>
          <a:solidFill>
            <a:schemeClr val="bg1">
              <a:alpha val="45000"/>
            </a:schemeClr>
          </a:solidFill>
        </p:spPr>
        <p:txBody>
          <a:bodyPr>
            <a:normAutofit/>
          </a:bodyPr>
          <a:lstStyle/>
          <a:p>
            <a:pPr marL="0" indent="0">
              <a:buNone/>
            </a:pPr>
            <a:r>
              <a:rPr lang="en-MY" dirty="0">
                <a:latin typeface="Georgia Pro Cond" panose="02040506050405020303" pitchFamily="18" charset="0"/>
              </a:rPr>
              <a:t>Martha and Mary thought their need is to have Lazarus alive with them. But, Jesus confronts them and showed them what they really needed. </a:t>
            </a:r>
          </a:p>
          <a:p>
            <a:pPr marL="0" indent="0">
              <a:buNone/>
            </a:pPr>
            <a:r>
              <a:rPr lang="en-MY" b="1" i="1" baseline="30000" dirty="0">
                <a:latin typeface="Georgia Pro Cond" panose="02040506050405020303" pitchFamily="18" charset="0"/>
              </a:rPr>
              <a:t>25 </a:t>
            </a:r>
            <a:r>
              <a:rPr lang="en-MY" i="1" dirty="0">
                <a:latin typeface="Georgia Pro Cond" panose="02040506050405020303" pitchFamily="18" charset="0"/>
              </a:rPr>
              <a:t>Jesus said to her, “I am the resurrection and the life. The one who believes in me will live, even though they die; </a:t>
            </a:r>
            <a:r>
              <a:rPr lang="en-MY" b="1" i="1" baseline="30000" dirty="0">
                <a:latin typeface="Georgia Pro Cond" panose="02040506050405020303" pitchFamily="18" charset="0"/>
              </a:rPr>
              <a:t>26 </a:t>
            </a:r>
            <a:r>
              <a:rPr lang="en-MY" i="1" dirty="0">
                <a:latin typeface="Georgia Pro Cond" panose="02040506050405020303" pitchFamily="18" charset="0"/>
              </a:rPr>
              <a:t>and whoever lives by believing in me will never die. Do you believe this?”</a:t>
            </a:r>
            <a:endParaRPr lang="en-MY" dirty="0">
              <a:latin typeface="Georgia Pro Cond" panose="02040506050405020303" pitchFamily="18" charset="0"/>
            </a:endParaRPr>
          </a:p>
          <a:p>
            <a:pPr marL="0" indent="0">
              <a:buNone/>
            </a:pPr>
            <a:r>
              <a:rPr lang="en-MY" dirty="0">
                <a:latin typeface="Georgia Pro Cond" panose="02040506050405020303" pitchFamily="18" charset="0"/>
              </a:rPr>
              <a:t>Just as Jesus not only gives the bread from heaven (John 6:27) but is himself the bread of life (6:35), so also he not only raises the dead on the last day (5:21, 25) but is himself the resurrection and the life. </a:t>
            </a:r>
          </a:p>
          <a:p>
            <a:pPr marL="0" indent="0">
              <a:buNone/>
            </a:pPr>
            <a:r>
              <a:rPr lang="en-MY" dirty="0">
                <a:latin typeface="Georgia Pro Cond" panose="02040506050405020303" pitchFamily="18" charset="0"/>
              </a:rPr>
              <a:t>There is neither resurrection nor eternal life outside of Jesus.</a:t>
            </a:r>
          </a:p>
          <a:p>
            <a:pPr marL="0" lvl="0" indent="0">
              <a:buNone/>
            </a:pPr>
            <a:r>
              <a:rPr lang="en-MY" b="1" dirty="0">
                <a:latin typeface="Georgia Pro Cond" panose="02040506050405020303" pitchFamily="18" charset="0"/>
              </a:rPr>
              <a:t>Reflect: </a:t>
            </a:r>
            <a:r>
              <a:rPr lang="en-MY" dirty="0">
                <a:latin typeface="Georgia Pro Cond" panose="02040506050405020303" pitchFamily="18" charset="0"/>
              </a:rPr>
              <a:t>What are my needs? According to Jesus, what are my real needs?</a:t>
            </a:r>
          </a:p>
          <a:p>
            <a:pPr marL="0" indent="0">
              <a:buNone/>
            </a:pPr>
            <a:endParaRPr lang="en-MY" dirty="0">
              <a:latin typeface="Georgia Pro Cond" panose="02040506050405020303" pitchFamily="18" charset="0"/>
            </a:endParaRPr>
          </a:p>
        </p:txBody>
      </p:sp>
    </p:spTree>
    <p:extLst>
      <p:ext uri="{BB962C8B-B14F-4D97-AF65-F5344CB8AC3E}">
        <p14:creationId xmlns:p14="http://schemas.microsoft.com/office/powerpoint/2010/main" val="188126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extLst>
              <a:ext uri="{FF2B5EF4-FFF2-40B4-BE49-F238E27FC236}">
                <a16:creationId xmlns:a16="http://schemas.microsoft.com/office/drawing/2014/main" id="{74D363B8-F601-46A4-B210-9CD82A86BF2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E244C-B8E6-4425-A142-558A52DAB95B}"/>
              </a:ext>
            </a:extLst>
          </p:cNvPr>
          <p:cNvSpPr>
            <a:spLocks noGrp="1"/>
          </p:cNvSpPr>
          <p:nvPr>
            <p:ph type="title"/>
          </p:nvPr>
        </p:nvSpPr>
        <p:spPr>
          <a:xfrm>
            <a:off x="283029" y="365125"/>
            <a:ext cx="11625942" cy="1325563"/>
          </a:xfrm>
          <a:solidFill>
            <a:schemeClr val="bg1">
              <a:alpha val="45000"/>
            </a:schemeClr>
          </a:solidFill>
        </p:spPr>
        <p:txBody>
          <a:bodyPr/>
          <a:lstStyle/>
          <a:p>
            <a:r>
              <a:rPr lang="en-MY" dirty="0">
                <a:latin typeface="Georgia Pro Cond Black" panose="02040A06050405020203" pitchFamily="18" charset="0"/>
              </a:rPr>
              <a:t>What Jesus says we need (vv. 25-26)</a:t>
            </a:r>
          </a:p>
        </p:txBody>
      </p:sp>
      <p:sp>
        <p:nvSpPr>
          <p:cNvPr id="3" name="Content Placeholder 2">
            <a:extLst>
              <a:ext uri="{FF2B5EF4-FFF2-40B4-BE49-F238E27FC236}">
                <a16:creationId xmlns:a16="http://schemas.microsoft.com/office/drawing/2014/main" id="{7647A74D-B81C-4CC2-AA54-553D1FD3F12F}"/>
              </a:ext>
            </a:extLst>
          </p:cNvPr>
          <p:cNvSpPr>
            <a:spLocks noGrp="1"/>
          </p:cNvSpPr>
          <p:nvPr>
            <p:ph idx="1"/>
          </p:nvPr>
        </p:nvSpPr>
        <p:spPr>
          <a:xfrm>
            <a:off x="283029" y="1825625"/>
            <a:ext cx="11625942" cy="4667250"/>
          </a:xfrm>
          <a:solidFill>
            <a:schemeClr val="bg1">
              <a:alpha val="45000"/>
            </a:schemeClr>
          </a:solidFill>
        </p:spPr>
        <p:txBody>
          <a:bodyPr>
            <a:normAutofit/>
          </a:bodyPr>
          <a:lstStyle/>
          <a:p>
            <a:pPr marL="0" indent="0">
              <a:buNone/>
            </a:pPr>
            <a:r>
              <a:rPr lang="en-MY" b="1" i="1" dirty="0">
                <a:latin typeface="Georgia Pro Cond" panose="02040506050405020303" pitchFamily="18" charset="0"/>
              </a:rPr>
              <a:t>“I am the resurrection and the life.”</a:t>
            </a:r>
            <a:endParaRPr lang="en-MY" dirty="0">
              <a:latin typeface="Georgia Pro Cond" panose="02040506050405020303" pitchFamily="18" charset="0"/>
            </a:endParaRPr>
          </a:p>
          <a:p>
            <a:pPr marL="0" indent="0">
              <a:buNone/>
            </a:pPr>
            <a:r>
              <a:rPr lang="en-MY" dirty="0">
                <a:latin typeface="Georgia Pro Cond" panose="02040506050405020303" pitchFamily="18" charset="0"/>
              </a:rPr>
              <a:t>(</a:t>
            </a:r>
            <a:r>
              <a:rPr lang="en-MY" dirty="0" err="1">
                <a:latin typeface="Georgia Pro Cond" panose="02040506050405020303" pitchFamily="18" charset="0"/>
              </a:rPr>
              <a:t>i</a:t>
            </a:r>
            <a:r>
              <a:rPr lang="en-MY" dirty="0">
                <a:latin typeface="Georgia Pro Cond" panose="02040506050405020303" pitchFamily="18" charset="0"/>
              </a:rPr>
              <a:t>) </a:t>
            </a:r>
            <a:r>
              <a:rPr lang="en-MY" i="1" dirty="0">
                <a:latin typeface="Georgia Pro Cond" panose="02040506050405020303" pitchFamily="18" charset="0"/>
              </a:rPr>
              <a:t>“The one who believes in me will live, even though they die.”</a:t>
            </a:r>
            <a:endParaRPr lang="en-MY" dirty="0">
              <a:latin typeface="Georgia Pro Cond" panose="02040506050405020303" pitchFamily="18" charset="0"/>
            </a:endParaRPr>
          </a:p>
          <a:p>
            <a:pPr marL="0" indent="0">
              <a:buNone/>
            </a:pPr>
            <a:r>
              <a:rPr lang="en-MY" dirty="0">
                <a:latin typeface="Georgia Pro Cond" panose="02040506050405020303" pitchFamily="18" charset="0"/>
              </a:rPr>
              <a:t>The final resurrection of believer at the last day. As believers, even though we die, we will come to life at the final resurrection.</a:t>
            </a:r>
          </a:p>
          <a:p>
            <a:pPr marL="0" indent="0">
              <a:buNone/>
            </a:pPr>
            <a:r>
              <a:rPr lang="en-MY" dirty="0">
                <a:latin typeface="Georgia Pro Cond" panose="02040506050405020303" pitchFamily="18" charset="0"/>
              </a:rPr>
              <a:t>(ii) </a:t>
            </a:r>
            <a:r>
              <a:rPr lang="en-MY" i="1" dirty="0">
                <a:latin typeface="Georgia Pro Cond" panose="02040506050405020303" pitchFamily="18" charset="0"/>
              </a:rPr>
              <a:t>“and whoever lives by believing in me never die.”</a:t>
            </a:r>
            <a:endParaRPr lang="en-MY" dirty="0">
              <a:latin typeface="Georgia Pro Cond" panose="02040506050405020303" pitchFamily="18" charset="0"/>
            </a:endParaRPr>
          </a:p>
          <a:p>
            <a:pPr marL="0" indent="0">
              <a:buNone/>
            </a:pPr>
            <a:r>
              <a:rPr lang="en-MY" dirty="0">
                <a:latin typeface="Georgia Pro Cond" panose="02040506050405020303" pitchFamily="18" charset="0"/>
              </a:rPr>
              <a:t>Not about physical life and physical death; but the life of God, the eternal life that Jesus gives starting this lifetime. We can enjoy the resurrected life here on earth, and this resurrected life will in some sense never end, because the life that Jesus gives doesn’t end with physical death. Our physical life fades away but the life that Jesus gives never ends. </a:t>
            </a:r>
          </a:p>
        </p:txBody>
      </p:sp>
    </p:spTree>
    <p:extLst>
      <p:ext uri="{BB962C8B-B14F-4D97-AF65-F5344CB8AC3E}">
        <p14:creationId xmlns:p14="http://schemas.microsoft.com/office/powerpoint/2010/main" val="271374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FE244C-B8E6-4425-A142-558A52DAB95B}"/>
              </a:ext>
            </a:extLst>
          </p:cNvPr>
          <p:cNvSpPr>
            <a:spLocks noGrp="1"/>
          </p:cNvSpPr>
          <p:nvPr>
            <p:ph type="title"/>
          </p:nvPr>
        </p:nvSpPr>
        <p:spPr>
          <a:xfrm>
            <a:off x="1903615" y="310343"/>
            <a:ext cx="8384770" cy="868823"/>
          </a:xfrm>
        </p:spPr>
        <p:txBody>
          <a:bodyPr vert="horz" lIns="91440" tIns="45720" rIns="91440" bIns="45720" rtlCol="0" anchor="ctr">
            <a:noAutofit/>
          </a:bodyPr>
          <a:lstStyle/>
          <a:p>
            <a:pPr algn="ctr"/>
            <a:r>
              <a:rPr lang="en-US" sz="3500" kern="1200" dirty="0">
                <a:solidFill>
                  <a:schemeClr val="tx1"/>
                </a:solidFill>
                <a:latin typeface="Georgia Pro Cond Black" panose="02040A06050405020203" pitchFamily="18" charset="0"/>
              </a:rPr>
              <a:t>What Jesus says we need (vv. 25-26)</a:t>
            </a:r>
          </a:p>
        </p:txBody>
      </p:sp>
      <p:sp>
        <p:nvSpPr>
          <p:cNvPr id="24" name="Rectangle: Rounded Corners 2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647A74D-B81C-4CC2-AA54-553D1FD3F12F}"/>
              </a:ext>
            </a:extLst>
          </p:cNvPr>
          <p:cNvSpPr>
            <a:spLocks noGrp="1"/>
          </p:cNvSpPr>
          <p:nvPr>
            <p:ph idx="1"/>
          </p:nvPr>
        </p:nvSpPr>
        <p:spPr>
          <a:xfrm>
            <a:off x="2615738" y="1263807"/>
            <a:ext cx="6960524" cy="598516"/>
          </a:xfrm>
        </p:spPr>
        <p:txBody>
          <a:bodyPr vert="horz" lIns="91440" tIns="45720" rIns="91440" bIns="45720" rtlCol="0" anchor="ctr">
            <a:normAutofit/>
          </a:bodyPr>
          <a:lstStyle/>
          <a:p>
            <a:pPr marL="0" lvl="0" indent="0" algn="ctr">
              <a:buNone/>
            </a:pPr>
            <a:r>
              <a:rPr lang="en-US" sz="3600" kern="1200" dirty="0">
                <a:solidFill>
                  <a:schemeClr val="bg1"/>
                </a:solidFill>
                <a:latin typeface="Georgia Pro Cond" panose="02040506050405020303" pitchFamily="18" charset="0"/>
              </a:rPr>
              <a:t>What is eternal life?</a:t>
            </a:r>
          </a:p>
        </p:txBody>
      </p:sp>
      <p:graphicFrame>
        <p:nvGraphicFramePr>
          <p:cNvPr id="4" name="Table 3">
            <a:extLst>
              <a:ext uri="{FF2B5EF4-FFF2-40B4-BE49-F238E27FC236}">
                <a16:creationId xmlns:a16="http://schemas.microsoft.com/office/drawing/2014/main" id="{3D91FE91-1A6F-48BB-9065-DCE153E021B2}"/>
              </a:ext>
            </a:extLst>
          </p:cNvPr>
          <p:cNvGraphicFramePr>
            <a:graphicFrameLocks noGrp="1"/>
          </p:cNvGraphicFramePr>
          <p:nvPr>
            <p:extLst>
              <p:ext uri="{D42A27DB-BD31-4B8C-83A1-F6EECF244321}">
                <p14:modId xmlns:p14="http://schemas.microsoft.com/office/powerpoint/2010/main" val="487696559"/>
              </p:ext>
            </p:extLst>
          </p:nvPr>
        </p:nvGraphicFramePr>
        <p:xfrm>
          <a:off x="453342" y="2567419"/>
          <a:ext cx="11285315" cy="3277468"/>
        </p:xfrm>
        <a:graphic>
          <a:graphicData uri="http://schemas.openxmlformats.org/drawingml/2006/table">
            <a:tbl>
              <a:tblPr firstRow="1" firstCol="1" bandRow="1">
                <a:tableStyleId>{8EC20E35-A176-4012-BC5E-935CFFF8708E}</a:tableStyleId>
              </a:tblPr>
              <a:tblGrid>
                <a:gridCol w="5609600">
                  <a:extLst>
                    <a:ext uri="{9D8B030D-6E8A-4147-A177-3AD203B41FA5}">
                      <a16:colId xmlns:a16="http://schemas.microsoft.com/office/drawing/2014/main" val="1142591541"/>
                    </a:ext>
                  </a:extLst>
                </a:gridCol>
                <a:gridCol w="5675715">
                  <a:extLst>
                    <a:ext uri="{9D8B030D-6E8A-4147-A177-3AD203B41FA5}">
                      <a16:colId xmlns:a16="http://schemas.microsoft.com/office/drawing/2014/main" val="3537724917"/>
                    </a:ext>
                  </a:extLst>
                </a:gridCol>
              </a:tblGrid>
              <a:tr h="3277468">
                <a:tc>
                  <a:txBody>
                    <a:bodyPr/>
                    <a:lstStyle/>
                    <a:p>
                      <a:pPr>
                        <a:lnSpc>
                          <a:spcPct val="107000"/>
                        </a:lnSpc>
                        <a:spcAft>
                          <a:spcPts val="0"/>
                        </a:spcAft>
                      </a:pPr>
                      <a:r>
                        <a:rPr lang="en-MY" sz="2800" b="0" dirty="0">
                          <a:effectLst/>
                          <a:latin typeface="Georgia Pro Cond" panose="02040506050405020303" pitchFamily="18" charset="0"/>
                        </a:rPr>
                        <a:t>John 3:16 “For God so loved the world that he gave his one and only Son, that whoever believes in him shall not perish but have eternal life.” </a:t>
                      </a:r>
                      <a:endParaRPr lang="en-MY" sz="2500" b="0" dirty="0">
                        <a:effectLst/>
                        <a:latin typeface="Georgia Pro Cond" panose="02040506050405020303" pitchFamily="18" charset="0"/>
                        <a:ea typeface="Calibri" panose="020F0502020204030204" pitchFamily="34" charset="0"/>
                        <a:cs typeface="Times New Roman" panose="02020603050405020304" pitchFamily="18" charset="0"/>
                      </a:endParaRPr>
                    </a:p>
                  </a:txBody>
                  <a:tcPr marL="69526" marR="69526" marT="0" marB="0"/>
                </a:tc>
                <a:tc>
                  <a:txBody>
                    <a:bodyPr/>
                    <a:lstStyle/>
                    <a:p>
                      <a:pPr>
                        <a:lnSpc>
                          <a:spcPct val="107000"/>
                        </a:lnSpc>
                        <a:spcAft>
                          <a:spcPts val="0"/>
                        </a:spcAft>
                      </a:pPr>
                      <a:r>
                        <a:rPr lang="en-MY" sz="2800" b="0" dirty="0">
                          <a:effectLst/>
                          <a:latin typeface="Georgia Pro Cond" panose="02040506050405020303" pitchFamily="18" charset="0"/>
                        </a:rPr>
                        <a:t>John 17:2-3 “</a:t>
                      </a:r>
                      <a:r>
                        <a:rPr lang="en-MY" sz="2800" b="0" baseline="30000" dirty="0">
                          <a:effectLst/>
                          <a:latin typeface="Georgia Pro Cond" panose="02040506050405020303" pitchFamily="18" charset="0"/>
                        </a:rPr>
                        <a:t>2 </a:t>
                      </a:r>
                      <a:r>
                        <a:rPr lang="en-MY" sz="2800" b="0" dirty="0">
                          <a:effectLst/>
                          <a:latin typeface="Georgia Pro Cond" panose="02040506050405020303" pitchFamily="18" charset="0"/>
                        </a:rPr>
                        <a:t>For you [Father] granted him [Son] authority over all people that he might give eternal life to all those you have given him. </a:t>
                      </a:r>
                      <a:r>
                        <a:rPr lang="en-MY" sz="2800" b="0" baseline="30000" dirty="0">
                          <a:effectLst/>
                          <a:latin typeface="Georgia Pro Cond" panose="02040506050405020303" pitchFamily="18" charset="0"/>
                        </a:rPr>
                        <a:t>3 </a:t>
                      </a:r>
                      <a:r>
                        <a:rPr lang="en-MY" sz="2800" b="0" dirty="0">
                          <a:effectLst/>
                          <a:latin typeface="Georgia Pro Cond" panose="02040506050405020303" pitchFamily="18" charset="0"/>
                        </a:rPr>
                        <a:t>Now this is eternal life: that they know you, the only true God, and Jesus Christ, whom you have sent.”</a:t>
                      </a:r>
                      <a:endParaRPr lang="en-MY" sz="2500" b="0" dirty="0">
                        <a:effectLst/>
                        <a:latin typeface="Georgia Pro Cond" panose="02040506050405020303" pitchFamily="18" charset="0"/>
                        <a:ea typeface="Calibri" panose="020F0502020204030204" pitchFamily="34" charset="0"/>
                        <a:cs typeface="Times New Roman" panose="02020603050405020304" pitchFamily="18" charset="0"/>
                      </a:endParaRPr>
                    </a:p>
                  </a:txBody>
                  <a:tcPr marL="69526" marR="69526" marT="0" marB="0"/>
                </a:tc>
                <a:extLst>
                  <a:ext uri="{0D108BD9-81ED-4DB2-BD59-A6C34878D82A}">
                    <a16:rowId xmlns:a16="http://schemas.microsoft.com/office/drawing/2014/main" val="2339190655"/>
                  </a:ext>
                </a:extLst>
              </a:tr>
            </a:tbl>
          </a:graphicData>
        </a:graphic>
      </p:graphicFrame>
    </p:spTree>
    <p:extLst>
      <p:ext uri="{BB962C8B-B14F-4D97-AF65-F5344CB8AC3E}">
        <p14:creationId xmlns:p14="http://schemas.microsoft.com/office/powerpoint/2010/main" val="326377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2828965D-CDF7-42E4-9E7C-2711155E177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47A74D-B81C-4CC2-AA54-553D1FD3F12F}"/>
              </a:ext>
            </a:extLst>
          </p:cNvPr>
          <p:cNvSpPr>
            <a:spLocks noGrp="1"/>
          </p:cNvSpPr>
          <p:nvPr>
            <p:ph idx="1"/>
          </p:nvPr>
        </p:nvSpPr>
        <p:spPr>
          <a:xfrm>
            <a:off x="283029" y="1825625"/>
            <a:ext cx="11625942" cy="3128340"/>
          </a:xfrm>
          <a:solidFill>
            <a:schemeClr val="bg1">
              <a:alpha val="45000"/>
            </a:schemeClr>
          </a:solidFill>
        </p:spPr>
        <p:txBody>
          <a:bodyPr>
            <a:normAutofit/>
          </a:bodyPr>
          <a:lstStyle/>
          <a:p>
            <a:pPr marL="0" indent="0">
              <a:buNone/>
            </a:pPr>
            <a:r>
              <a:rPr lang="en-MY" sz="2600" dirty="0">
                <a:latin typeface="Georgia Pro Cond" panose="02040506050405020303" pitchFamily="18" charset="0"/>
              </a:rPr>
              <a:t>Philippians 3:7-9, </a:t>
            </a:r>
            <a:r>
              <a:rPr lang="en-MY" sz="2600" i="1" dirty="0">
                <a:latin typeface="Georgia Pro Cond" panose="02040506050405020303" pitchFamily="18" charset="0"/>
              </a:rPr>
              <a:t>“</a:t>
            </a:r>
            <a:r>
              <a:rPr lang="en-MY" sz="2600" b="1" i="1" baseline="30000" dirty="0">
                <a:latin typeface="Georgia Pro Cond" panose="02040506050405020303" pitchFamily="18" charset="0"/>
              </a:rPr>
              <a:t>7 </a:t>
            </a:r>
            <a:r>
              <a:rPr lang="en-MY" sz="2600" i="1" dirty="0">
                <a:latin typeface="Georgia Pro Cond" panose="02040506050405020303" pitchFamily="18" charset="0"/>
              </a:rPr>
              <a:t>But whatever were gains to me I now consider loss for the sake of Christ. </a:t>
            </a:r>
            <a:r>
              <a:rPr lang="en-MY" sz="2600" b="1" i="1" baseline="30000" dirty="0">
                <a:latin typeface="Georgia Pro Cond" panose="02040506050405020303" pitchFamily="18" charset="0"/>
              </a:rPr>
              <a:t>8 </a:t>
            </a:r>
            <a:r>
              <a:rPr lang="en-MY" sz="2600" i="1" dirty="0">
                <a:latin typeface="Georgia Pro Cond" panose="02040506050405020303" pitchFamily="18" charset="0"/>
              </a:rPr>
              <a:t>What is more, I consider everything a loss because of the surpassing worth of knowing Christ Jesus my Lord, for whose sake I have lost all things. I consider them garbage, that I may gain Christ </a:t>
            </a:r>
            <a:r>
              <a:rPr lang="en-MY" sz="2600" b="1" i="1" baseline="30000" dirty="0">
                <a:latin typeface="Georgia Pro Cond" panose="02040506050405020303" pitchFamily="18" charset="0"/>
              </a:rPr>
              <a:t>9 </a:t>
            </a:r>
            <a:r>
              <a:rPr lang="en-MY" sz="2600" i="1" dirty="0">
                <a:latin typeface="Georgia Pro Cond" panose="02040506050405020303" pitchFamily="18" charset="0"/>
              </a:rPr>
              <a:t>and be found in him.”</a:t>
            </a:r>
            <a:endParaRPr lang="en-MY" sz="2600" dirty="0">
              <a:latin typeface="Georgia Pro Cond" panose="02040506050405020303" pitchFamily="18" charset="0"/>
            </a:endParaRPr>
          </a:p>
          <a:p>
            <a:pPr marL="0" indent="0">
              <a:buNone/>
            </a:pPr>
            <a:r>
              <a:rPr lang="en-MY" sz="2600" dirty="0">
                <a:latin typeface="Georgia Pro Cond" panose="02040506050405020303" pitchFamily="18" charset="0"/>
              </a:rPr>
              <a:t>A person who clings on to the world fears death as it is the end of life that he/she clung on to. A person who clings to God enjoys the eternal life on earth, yet does not fear death, because life in Christ does not end in death. He/she enjoys the resurrected life on earth but looks forward to the resurrected life in full measure at the last day. </a:t>
            </a:r>
          </a:p>
        </p:txBody>
      </p:sp>
      <p:graphicFrame>
        <p:nvGraphicFramePr>
          <p:cNvPr id="6" name="Table 6">
            <a:extLst>
              <a:ext uri="{FF2B5EF4-FFF2-40B4-BE49-F238E27FC236}">
                <a16:creationId xmlns:a16="http://schemas.microsoft.com/office/drawing/2014/main" id="{50E145B8-3B0A-4EE7-B310-040DF20B0267}"/>
              </a:ext>
            </a:extLst>
          </p:cNvPr>
          <p:cNvGraphicFramePr>
            <a:graphicFrameLocks noGrp="1"/>
          </p:cNvGraphicFramePr>
          <p:nvPr>
            <p:extLst>
              <p:ext uri="{D42A27DB-BD31-4B8C-83A1-F6EECF244321}">
                <p14:modId xmlns:p14="http://schemas.microsoft.com/office/powerpoint/2010/main" val="3687973713"/>
              </p:ext>
            </p:extLst>
          </p:nvPr>
        </p:nvGraphicFramePr>
        <p:xfrm>
          <a:off x="283029" y="5083322"/>
          <a:ext cx="11625942" cy="1280160"/>
        </p:xfrm>
        <a:graphic>
          <a:graphicData uri="http://schemas.openxmlformats.org/drawingml/2006/table">
            <a:tbl>
              <a:tblPr firstRow="1" bandRow="1">
                <a:tableStyleId>{5C22544A-7EE6-4342-B048-85BDC9FD1C3A}</a:tableStyleId>
              </a:tblPr>
              <a:tblGrid>
                <a:gridCol w="11625942">
                  <a:extLst>
                    <a:ext uri="{9D8B030D-6E8A-4147-A177-3AD203B41FA5}">
                      <a16:colId xmlns:a16="http://schemas.microsoft.com/office/drawing/2014/main" val="2822786379"/>
                    </a:ext>
                  </a:extLst>
                </a:gridCol>
              </a:tblGrid>
              <a:tr h="370840">
                <a:tc>
                  <a:txBody>
                    <a:bodyPr/>
                    <a:lstStyle/>
                    <a:p>
                      <a:pPr marL="0" indent="0" algn="ctr">
                        <a:buNone/>
                      </a:pPr>
                      <a:r>
                        <a:rPr lang="en-MY" sz="2600" b="0" dirty="0">
                          <a:solidFill>
                            <a:schemeClr val="tx1"/>
                          </a:solidFill>
                          <a:latin typeface="Georgia Pro Cond" panose="02040506050405020303" pitchFamily="18" charset="0"/>
                        </a:rPr>
                        <a:t>If we enjoy life with Christ on earth, we will enjoy life with Christ in heaven.</a:t>
                      </a:r>
                    </a:p>
                    <a:p>
                      <a:pPr marL="0" indent="0" algn="ctr">
                        <a:buNone/>
                      </a:pPr>
                      <a:r>
                        <a:rPr lang="en-MY" sz="2600" b="0" dirty="0">
                          <a:solidFill>
                            <a:schemeClr val="tx1"/>
                          </a:solidFill>
                          <a:latin typeface="Georgia Pro Cond" panose="02040506050405020303" pitchFamily="18" charset="0"/>
                        </a:rPr>
                        <a:t>If we do not enjoy life with Christ on earth, what makes us think we will enjoy life with Christ in heaven?</a:t>
                      </a:r>
                    </a:p>
                  </a:txBody>
                  <a:tcPr>
                    <a:solidFill>
                      <a:schemeClr val="bg2"/>
                    </a:solidFill>
                  </a:tcPr>
                </a:tc>
                <a:extLst>
                  <a:ext uri="{0D108BD9-81ED-4DB2-BD59-A6C34878D82A}">
                    <a16:rowId xmlns:a16="http://schemas.microsoft.com/office/drawing/2014/main" val="2072466243"/>
                  </a:ext>
                </a:extLst>
              </a:tr>
            </a:tbl>
          </a:graphicData>
        </a:graphic>
      </p:graphicFrame>
      <p:sp>
        <p:nvSpPr>
          <p:cNvPr id="11" name="Title 1">
            <a:extLst>
              <a:ext uri="{FF2B5EF4-FFF2-40B4-BE49-F238E27FC236}">
                <a16:creationId xmlns:a16="http://schemas.microsoft.com/office/drawing/2014/main" id="{33959ED6-946C-404B-971B-0E139343C7D8}"/>
              </a:ext>
            </a:extLst>
          </p:cNvPr>
          <p:cNvSpPr>
            <a:spLocks noGrp="1"/>
          </p:cNvSpPr>
          <p:nvPr>
            <p:ph type="title"/>
          </p:nvPr>
        </p:nvSpPr>
        <p:spPr>
          <a:xfrm>
            <a:off x="283029" y="365125"/>
            <a:ext cx="11625942" cy="1325563"/>
          </a:xfrm>
          <a:solidFill>
            <a:schemeClr val="bg1">
              <a:alpha val="45000"/>
            </a:schemeClr>
          </a:solidFill>
        </p:spPr>
        <p:txBody>
          <a:bodyPr/>
          <a:lstStyle/>
          <a:p>
            <a:r>
              <a:rPr lang="en-MY" dirty="0">
                <a:latin typeface="Georgia Pro Cond Black" panose="02040A06050405020203" pitchFamily="18" charset="0"/>
              </a:rPr>
              <a:t>What Jesus says we need (vv. 25-26)</a:t>
            </a:r>
          </a:p>
        </p:txBody>
      </p:sp>
    </p:spTree>
    <p:extLst>
      <p:ext uri="{BB962C8B-B14F-4D97-AF65-F5344CB8AC3E}">
        <p14:creationId xmlns:p14="http://schemas.microsoft.com/office/powerpoint/2010/main" val="394712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2B90-5E8F-4571-93CF-BD09951A779A}"/>
              </a:ext>
            </a:extLst>
          </p:cNvPr>
          <p:cNvSpPr>
            <a:spLocks noGrp="1"/>
          </p:cNvSpPr>
          <p:nvPr>
            <p:ph type="title"/>
          </p:nvPr>
        </p:nvSpPr>
        <p:spPr/>
        <p:txBody>
          <a:bodyPr/>
          <a:lstStyle/>
          <a:p>
            <a:r>
              <a:rPr lang="en-MY" dirty="0">
                <a:latin typeface="Georgia Pro Cond Black" panose="02040A06050405020203" pitchFamily="18" charset="0"/>
              </a:rPr>
              <a:t>Jesus’ grief and anger (vv. 33-37)</a:t>
            </a:r>
          </a:p>
        </p:txBody>
      </p:sp>
      <p:sp>
        <p:nvSpPr>
          <p:cNvPr id="3" name="Content Placeholder 2">
            <a:extLst>
              <a:ext uri="{FF2B5EF4-FFF2-40B4-BE49-F238E27FC236}">
                <a16:creationId xmlns:a16="http://schemas.microsoft.com/office/drawing/2014/main" id="{922C8D0B-7AE6-4DE5-807A-2CB882E72575}"/>
              </a:ext>
            </a:extLst>
          </p:cNvPr>
          <p:cNvSpPr>
            <a:spLocks noGrp="1"/>
          </p:cNvSpPr>
          <p:nvPr>
            <p:ph idx="1"/>
          </p:nvPr>
        </p:nvSpPr>
        <p:spPr>
          <a:xfrm>
            <a:off x="838200" y="3666309"/>
            <a:ext cx="10515600" cy="2942835"/>
          </a:xfrm>
        </p:spPr>
        <p:txBody>
          <a:bodyPr>
            <a:normAutofit fontScale="92500"/>
          </a:bodyPr>
          <a:lstStyle/>
          <a:p>
            <a:pPr marL="0" indent="0">
              <a:buNone/>
            </a:pPr>
            <a:r>
              <a:rPr lang="en-MY" dirty="0">
                <a:latin typeface="Georgia Pro Cond" panose="02040506050405020303" pitchFamily="18" charset="0"/>
              </a:rPr>
              <a:t>Greek word: </a:t>
            </a:r>
            <a:r>
              <a:rPr lang="en-MY" dirty="0" err="1">
                <a:latin typeface="Georgia Pro Cond" panose="02040506050405020303" pitchFamily="18" charset="0"/>
              </a:rPr>
              <a:t>ἐμ</a:t>
            </a:r>
            <a:r>
              <a:rPr lang="en-MY" dirty="0">
                <a:latin typeface="Georgia Pro Cond" panose="02040506050405020303" pitchFamily="18" charset="0"/>
              </a:rPr>
              <a:t>βριμάομαι “embrimaomai”, means anger, outrage, emotional indignation</a:t>
            </a:r>
          </a:p>
          <a:p>
            <a:pPr marL="0" indent="0">
              <a:buNone/>
            </a:pPr>
            <a:r>
              <a:rPr lang="en-MY" dirty="0">
                <a:latin typeface="Georgia Pro Cond" panose="02040506050405020303" pitchFamily="18" charset="0"/>
              </a:rPr>
              <a:t>Jesus was grieving with them because he loved them, but he was also angry. He was angry with the sin, sickness and death in this fallen world; and he was angry with the unbelief, especially the unbelief of the Jews in verse 37.</a:t>
            </a:r>
          </a:p>
          <a:p>
            <a:pPr marL="0" indent="0">
              <a:buNone/>
            </a:pPr>
            <a:r>
              <a:rPr lang="en-MY" dirty="0">
                <a:latin typeface="Georgia Pro Cond" panose="02040506050405020303" pitchFamily="18" charset="0"/>
              </a:rPr>
              <a:t>The faith of the Jews was built on the display of the power of Jesus, instead of who Jesus is. This kind of faith constantly demands new signs and miracles.</a:t>
            </a:r>
          </a:p>
        </p:txBody>
      </p:sp>
      <p:graphicFrame>
        <p:nvGraphicFramePr>
          <p:cNvPr id="5" name="Table 4">
            <a:extLst>
              <a:ext uri="{FF2B5EF4-FFF2-40B4-BE49-F238E27FC236}">
                <a16:creationId xmlns:a16="http://schemas.microsoft.com/office/drawing/2014/main" id="{0A586B4A-1594-44EA-AF65-F7F6609586E3}"/>
              </a:ext>
            </a:extLst>
          </p:cNvPr>
          <p:cNvGraphicFramePr>
            <a:graphicFrameLocks noGrp="1"/>
          </p:cNvGraphicFramePr>
          <p:nvPr>
            <p:extLst>
              <p:ext uri="{D42A27DB-BD31-4B8C-83A1-F6EECF244321}">
                <p14:modId xmlns:p14="http://schemas.microsoft.com/office/powerpoint/2010/main" val="2753770282"/>
              </p:ext>
            </p:extLst>
          </p:nvPr>
        </p:nvGraphicFramePr>
        <p:xfrm>
          <a:off x="372319" y="1487914"/>
          <a:ext cx="11447362" cy="2090420"/>
        </p:xfrm>
        <a:graphic>
          <a:graphicData uri="http://schemas.openxmlformats.org/drawingml/2006/table">
            <a:tbl>
              <a:tblPr firstRow="1" firstCol="1" bandRow="1">
                <a:tableStyleId>{5C22544A-7EE6-4342-B048-85BDC9FD1C3A}</a:tableStyleId>
              </a:tblPr>
              <a:tblGrid>
                <a:gridCol w="5723681">
                  <a:extLst>
                    <a:ext uri="{9D8B030D-6E8A-4147-A177-3AD203B41FA5}">
                      <a16:colId xmlns:a16="http://schemas.microsoft.com/office/drawing/2014/main" val="875711051"/>
                    </a:ext>
                  </a:extLst>
                </a:gridCol>
                <a:gridCol w="5723681">
                  <a:extLst>
                    <a:ext uri="{9D8B030D-6E8A-4147-A177-3AD203B41FA5}">
                      <a16:colId xmlns:a16="http://schemas.microsoft.com/office/drawing/2014/main" val="476837455"/>
                    </a:ext>
                  </a:extLst>
                </a:gridCol>
              </a:tblGrid>
              <a:tr h="224681">
                <a:tc>
                  <a:txBody>
                    <a:bodyPr/>
                    <a:lstStyle/>
                    <a:p>
                      <a:pPr marL="16510">
                        <a:lnSpc>
                          <a:spcPct val="107000"/>
                        </a:lnSpc>
                        <a:spcAft>
                          <a:spcPts val="0"/>
                        </a:spcAft>
                      </a:pPr>
                      <a:r>
                        <a:rPr lang="en-MY" sz="2600" b="0" baseline="30000" dirty="0">
                          <a:effectLst/>
                          <a:latin typeface="Georgia Pro Cond" panose="02040506050405020303" pitchFamily="18" charset="0"/>
                        </a:rPr>
                        <a:t>33 </a:t>
                      </a:r>
                      <a:r>
                        <a:rPr lang="en-MY" sz="2600" b="0" dirty="0">
                          <a:effectLst/>
                          <a:latin typeface="Georgia Pro Cond" panose="02040506050405020303" pitchFamily="18" charset="0"/>
                        </a:rPr>
                        <a:t>When Jesus saw her weeping, and the Jews who had come along with her also weeping, he was deeply moved in spirit and troubled.</a:t>
                      </a:r>
                      <a:endParaRPr lang="en-MY" sz="2600" b="0" dirty="0">
                        <a:effectLst/>
                        <a:latin typeface="Georgia Pro Cond" panose="02040506050405020303"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en-MY" sz="2600" b="0" baseline="30000" dirty="0">
                          <a:effectLst/>
                          <a:latin typeface="Georgia Pro Cond" panose="02040506050405020303" pitchFamily="18" charset="0"/>
                        </a:rPr>
                        <a:t>37 </a:t>
                      </a:r>
                      <a:r>
                        <a:rPr lang="en-MY" sz="2600" b="0" dirty="0">
                          <a:effectLst/>
                          <a:latin typeface="Georgia Pro Cond" panose="02040506050405020303" pitchFamily="18" charset="0"/>
                        </a:rPr>
                        <a:t>But some of them said, “Could not he who opened the eyes of the blind man have kept this man from dying?”</a:t>
                      </a:r>
                    </a:p>
                    <a:p>
                      <a:pPr>
                        <a:lnSpc>
                          <a:spcPct val="107000"/>
                        </a:lnSpc>
                        <a:spcAft>
                          <a:spcPts val="0"/>
                        </a:spcAft>
                      </a:pPr>
                      <a:r>
                        <a:rPr lang="en-MY" sz="2600" b="0" baseline="30000" dirty="0">
                          <a:effectLst/>
                          <a:latin typeface="Georgia Pro Cond" panose="02040506050405020303" pitchFamily="18" charset="0"/>
                        </a:rPr>
                        <a:t>38 </a:t>
                      </a:r>
                      <a:r>
                        <a:rPr lang="en-MY" sz="2600" b="0" dirty="0">
                          <a:effectLst/>
                          <a:latin typeface="Georgia Pro Cond" panose="02040506050405020303" pitchFamily="18" charset="0"/>
                        </a:rPr>
                        <a:t>Jesus, once more deeply moved, came to the tomb.</a:t>
                      </a:r>
                      <a:endParaRPr lang="en-MY" sz="2600" b="0" dirty="0">
                        <a:effectLst/>
                        <a:latin typeface="Georgia Pro Cond" panose="02040506050405020303" pitchFamily="18"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969103933"/>
                  </a:ext>
                </a:extLst>
              </a:tr>
            </a:tbl>
          </a:graphicData>
        </a:graphic>
      </p:graphicFrame>
    </p:spTree>
    <p:extLst>
      <p:ext uri="{BB962C8B-B14F-4D97-AF65-F5344CB8AC3E}">
        <p14:creationId xmlns:p14="http://schemas.microsoft.com/office/powerpoint/2010/main" val="76840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A close up of a rock&#10;&#10;Description automatically generated">
            <a:extLst>
              <a:ext uri="{FF2B5EF4-FFF2-40B4-BE49-F238E27FC236}">
                <a16:creationId xmlns:a16="http://schemas.microsoft.com/office/drawing/2014/main" id="{5E90B5F6-61CF-4935-88DF-CA9730619C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79" r="9091" b="15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74">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A2B90-5E8F-4571-93CF-BD09951A779A}"/>
              </a:ext>
            </a:extLst>
          </p:cNvPr>
          <p:cNvSpPr>
            <a:spLocks noGrp="1"/>
          </p:cNvSpPr>
          <p:nvPr>
            <p:ph type="title"/>
          </p:nvPr>
        </p:nvSpPr>
        <p:spPr>
          <a:xfrm>
            <a:off x="608334" y="321176"/>
            <a:ext cx="5221266" cy="1344975"/>
          </a:xfrm>
        </p:spPr>
        <p:txBody>
          <a:bodyPr>
            <a:normAutofit/>
          </a:bodyPr>
          <a:lstStyle/>
          <a:p>
            <a:r>
              <a:rPr lang="en-MY" sz="4000" dirty="0">
                <a:latin typeface="Georgia Pro Cond Black" panose="02040A06050405020203" pitchFamily="18" charset="0"/>
              </a:rPr>
              <a:t>What is our faith built on?</a:t>
            </a:r>
          </a:p>
        </p:txBody>
      </p:sp>
      <p:sp>
        <p:nvSpPr>
          <p:cNvPr id="3" name="Content Placeholder 2">
            <a:extLst>
              <a:ext uri="{FF2B5EF4-FFF2-40B4-BE49-F238E27FC236}">
                <a16:creationId xmlns:a16="http://schemas.microsoft.com/office/drawing/2014/main" id="{922C8D0B-7AE6-4DE5-807A-2CB882E72575}"/>
              </a:ext>
            </a:extLst>
          </p:cNvPr>
          <p:cNvSpPr>
            <a:spLocks noGrp="1"/>
          </p:cNvSpPr>
          <p:nvPr>
            <p:ph idx="1"/>
          </p:nvPr>
        </p:nvSpPr>
        <p:spPr>
          <a:xfrm>
            <a:off x="594110" y="1666151"/>
            <a:ext cx="5235490" cy="4551768"/>
          </a:xfrm>
        </p:spPr>
        <p:txBody>
          <a:bodyPr>
            <a:normAutofit/>
          </a:bodyPr>
          <a:lstStyle/>
          <a:p>
            <a:pPr marL="0" indent="0">
              <a:buNone/>
            </a:pPr>
            <a:r>
              <a:rPr lang="en-MY" dirty="0">
                <a:latin typeface="Georgia Pro Cond" panose="02040506050405020303" pitchFamily="18" charset="0"/>
              </a:rPr>
              <a:t>Is our faith dependent on the display of God’s power in our lives, on how good our life is; or is it built on the person of Jesus Christ?</a:t>
            </a:r>
          </a:p>
          <a:p>
            <a:r>
              <a:rPr lang="en-MY" dirty="0">
                <a:latin typeface="Georgia Pro Cond" panose="02040506050405020303" pitchFamily="18" charset="0"/>
              </a:rPr>
              <a:t>Tree planted and not shaken (Psalm 1)</a:t>
            </a:r>
          </a:p>
          <a:p>
            <a:r>
              <a:rPr lang="en-MY" dirty="0">
                <a:latin typeface="Georgia Pro Cond" panose="02040506050405020303" pitchFamily="18" charset="0"/>
              </a:rPr>
              <a:t>Rejoice always (Philippians 4)</a:t>
            </a:r>
          </a:p>
          <a:p>
            <a:r>
              <a:rPr lang="en-MY" dirty="0">
                <a:latin typeface="Georgia Pro Cond" panose="02040506050405020303" pitchFamily="18" charset="0"/>
              </a:rPr>
              <a:t>Take refuge under the wings of the Almighty (Psalm 91)</a:t>
            </a:r>
          </a:p>
          <a:p>
            <a:r>
              <a:rPr lang="en-MY" dirty="0">
                <a:latin typeface="Georgia Pro Cond" panose="02040506050405020303" pitchFamily="18" charset="0"/>
              </a:rPr>
              <a:t>Rest in the assurance of the Lord</a:t>
            </a:r>
          </a:p>
        </p:txBody>
      </p:sp>
    </p:spTree>
    <p:extLst>
      <p:ext uri="{BB962C8B-B14F-4D97-AF65-F5344CB8AC3E}">
        <p14:creationId xmlns:p14="http://schemas.microsoft.com/office/powerpoint/2010/main" val="68741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3" name="Content Placeholder 2">
            <a:extLst>
              <a:ext uri="{FF2B5EF4-FFF2-40B4-BE49-F238E27FC236}">
                <a16:creationId xmlns:a16="http://schemas.microsoft.com/office/drawing/2014/main" id="{5FF72080-33FC-4ECE-B139-9702A7BBA98E}"/>
              </a:ext>
            </a:extLst>
          </p:cNvPr>
          <p:cNvSpPr>
            <a:spLocks noGrp="1"/>
          </p:cNvSpPr>
          <p:nvPr>
            <p:ph idx="1"/>
          </p:nvPr>
        </p:nvSpPr>
        <p:spPr>
          <a:xfrm>
            <a:off x="838200" y="1825625"/>
            <a:ext cx="10515600" cy="4351338"/>
          </a:xfrm>
        </p:spPr>
        <p:txBody>
          <a:bodyPr>
            <a:normAutofit/>
          </a:bodyPr>
          <a:lstStyle/>
          <a:p>
            <a:pPr marL="0" indent="0">
              <a:buNone/>
            </a:pPr>
            <a:r>
              <a:rPr lang="en-MY" b="1" i="1" baseline="30000" dirty="0">
                <a:solidFill>
                  <a:srgbClr val="FFFFFF"/>
                </a:solidFill>
                <a:latin typeface="Georgia Pro Cond" panose="02040506050405020303" pitchFamily="18" charset="0"/>
              </a:rPr>
              <a:t>1 </a:t>
            </a:r>
            <a:r>
              <a:rPr lang="en-MY" i="1" dirty="0">
                <a:solidFill>
                  <a:srgbClr val="FFFFFF"/>
                </a:solidFill>
                <a:latin typeface="Georgia Pro Cond" panose="02040506050405020303" pitchFamily="18" charset="0"/>
              </a:rPr>
              <a:t>Now a man named Lazarus was sick. He was from Bethany, the village of Mary and her sister Martha. </a:t>
            </a:r>
            <a:r>
              <a:rPr lang="en-MY" b="1" i="1" baseline="30000" dirty="0">
                <a:solidFill>
                  <a:srgbClr val="FFFFFF"/>
                </a:solidFill>
                <a:latin typeface="Georgia Pro Cond" panose="02040506050405020303" pitchFamily="18" charset="0"/>
              </a:rPr>
              <a:t>2 </a:t>
            </a:r>
            <a:r>
              <a:rPr lang="en-MY" i="1" dirty="0">
                <a:solidFill>
                  <a:srgbClr val="FFFFFF"/>
                </a:solidFill>
                <a:latin typeface="Georgia Pro Cond" panose="02040506050405020303" pitchFamily="18" charset="0"/>
              </a:rPr>
              <a:t>(This Mary, whose brother Lazarus now lay sick, was the same one who poured perfume on the Lord and wiped his feet with her hair.) </a:t>
            </a:r>
            <a:r>
              <a:rPr lang="en-MY" b="1" i="1" baseline="30000" dirty="0">
                <a:solidFill>
                  <a:srgbClr val="FFFFFF"/>
                </a:solidFill>
                <a:latin typeface="Georgia Pro Cond" panose="02040506050405020303" pitchFamily="18" charset="0"/>
              </a:rPr>
              <a:t>3 </a:t>
            </a:r>
            <a:r>
              <a:rPr lang="en-MY" i="1" dirty="0">
                <a:solidFill>
                  <a:srgbClr val="FFFFFF"/>
                </a:solidFill>
                <a:latin typeface="Georgia Pro Cond" panose="02040506050405020303" pitchFamily="18" charset="0"/>
              </a:rPr>
              <a:t>So the sisters sent word to Jesus, “Lord, the one you love is sick.”</a:t>
            </a:r>
            <a:endParaRPr lang="en-MY" dirty="0">
              <a:solidFill>
                <a:srgbClr val="FFFFFF"/>
              </a:solidFill>
              <a:latin typeface="Georgia Pro Cond" panose="02040506050405020303" pitchFamily="18" charset="0"/>
            </a:endParaRPr>
          </a:p>
          <a:p>
            <a:pPr marL="0" indent="0">
              <a:buNone/>
            </a:pPr>
            <a:r>
              <a:rPr lang="en-MY" b="1" i="1" baseline="30000" dirty="0">
                <a:solidFill>
                  <a:srgbClr val="FFFFFF"/>
                </a:solidFill>
                <a:latin typeface="Georgia Pro Cond" panose="02040506050405020303" pitchFamily="18" charset="0"/>
              </a:rPr>
              <a:t>4 </a:t>
            </a:r>
            <a:r>
              <a:rPr lang="en-MY" i="1" dirty="0">
                <a:solidFill>
                  <a:srgbClr val="FFFFFF"/>
                </a:solidFill>
                <a:latin typeface="Georgia Pro Cond" panose="02040506050405020303" pitchFamily="18" charset="0"/>
              </a:rPr>
              <a:t>When he heard this, Jesus said, “This sickness will not end in death. No, it is for God’s glory so that God’s Son may be glorified through it.” </a:t>
            </a:r>
            <a:r>
              <a:rPr lang="en-MY" b="1" i="1" baseline="30000" dirty="0">
                <a:solidFill>
                  <a:srgbClr val="FFFFFF"/>
                </a:solidFill>
                <a:latin typeface="Georgia Pro Cond" panose="02040506050405020303" pitchFamily="18" charset="0"/>
              </a:rPr>
              <a:t>5 </a:t>
            </a:r>
            <a:r>
              <a:rPr lang="en-MY" i="1" dirty="0">
                <a:solidFill>
                  <a:srgbClr val="FFFFFF"/>
                </a:solidFill>
                <a:latin typeface="Georgia Pro Cond" panose="02040506050405020303" pitchFamily="18" charset="0"/>
              </a:rPr>
              <a:t>Now Jesus loved Martha and her sister and Lazarus. </a:t>
            </a:r>
            <a:r>
              <a:rPr lang="en-MY" b="1" i="1" baseline="30000" dirty="0">
                <a:solidFill>
                  <a:srgbClr val="FFFFFF"/>
                </a:solidFill>
                <a:latin typeface="Georgia Pro Cond" panose="02040506050405020303" pitchFamily="18" charset="0"/>
              </a:rPr>
              <a:t>6 </a:t>
            </a:r>
            <a:r>
              <a:rPr lang="en-MY" i="1" dirty="0">
                <a:solidFill>
                  <a:srgbClr val="FFFFFF"/>
                </a:solidFill>
                <a:latin typeface="Georgia Pro Cond" panose="02040506050405020303" pitchFamily="18" charset="0"/>
              </a:rPr>
              <a:t>So when he heard that Lazarus was sick, he stayed where he was two more days, </a:t>
            </a:r>
            <a:r>
              <a:rPr lang="en-MY" b="1" i="1" baseline="30000" dirty="0">
                <a:solidFill>
                  <a:srgbClr val="FFFFFF"/>
                </a:solidFill>
                <a:latin typeface="Georgia Pro Cond" panose="02040506050405020303" pitchFamily="18" charset="0"/>
              </a:rPr>
              <a:t>7 </a:t>
            </a:r>
            <a:r>
              <a:rPr lang="en-MY" i="1" dirty="0">
                <a:solidFill>
                  <a:srgbClr val="FFFFFF"/>
                </a:solidFill>
                <a:latin typeface="Georgia Pro Cond" panose="02040506050405020303" pitchFamily="18" charset="0"/>
              </a:rPr>
              <a:t>and then he said to his disciples, “Let us go back to Judea.”</a:t>
            </a:r>
            <a:endParaRPr lang="en-MY" dirty="0">
              <a:solidFill>
                <a:srgbClr val="FFFFFF"/>
              </a:solidFill>
              <a:latin typeface="Georgia Pro Cond" panose="02040506050405020303" pitchFamily="18" charset="0"/>
            </a:endParaRPr>
          </a:p>
          <a:p>
            <a:pPr marL="0" indent="0">
              <a:buNone/>
            </a:pPr>
            <a:endParaRPr lang="en-MY" dirty="0">
              <a:solidFill>
                <a:srgbClr val="FFFFFF"/>
              </a:solidFill>
              <a:latin typeface="Georgia Pro Cond" panose="02040506050405020303" pitchFamily="18" charset="0"/>
            </a:endParaRPr>
          </a:p>
        </p:txBody>
      </p:sp>
    </p:spTree>
    <p:extLst>
      <p:ext uri="{BB962C8B-B14F-4D97-AF65-F5344CB8AC3E}">
        <p14:creationId xmlns:p14="http://schemas.microsoft.com/office/powerpoint/2010/main" val="40801299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99A2A8A-FDA0-4E27-B687-CAAEE39E12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6" r="15556" b="70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18317-9042-46B8-A93A-6437E0FECF80}"/>
              </a:ext>
            </a:extLst>
          </p:cNvPr>
          <p:cNvSpPr>
            <a:spLocks noGrp="1"/>
          </p:cNvSpPr>
          <p:nvPr>
            <p:ph type="title"/>
          </p:nvPr>
        </p:nvSpPr>
        <p:spPr>
          <a:xfrm>
            <a:off x="594805" y="418012"/>
            <a:ext cx="3759240" cy="3283132"/>
          </a:xfrm>
        </p:spPr>
        <p:txBody>
          <a:bodyPr>
            <a:normAutofit/>
          </a:bodyPr>
          <a:lstStyle/>
          <a:p>
            <a:pPr algn="ctr"/>
            <a:r>
              <a:rPr lang="en-MY" sz="2800" i="1" dirty="0">
                <a:latin typeface="Georgia Pro Cond" panose="02040506050405020303" pitchFamily="18" charset="0"/>
              </a:rPr>
              <a:t>“I am the resurrection and the life. The one who believes in me will live, </a:t>
            </a:r>
            <a:r>
              <a:rPr lang="en-MY" sz="2800" i="1" dirty="0" err="1">
                <a:latin typeface="Georgia Pro Cond" panose="02040506050405020303" pitchFamily="18" charset="0"/>
              </a:rPr>
              <a:t>eventhough</a:t>
            </a:r>
            <a:r>
              <a:rPr lang="en-MY" sz="2800" i="1" dirty="0">
                <a:latin typeface="Georgia Pro Cond" panose="02040506050405020303" pitchFamily="18" charset="0"/>
              </a:rPr>
              <a:t> they die; </a:t>
            </a:r>
            <a:r>
              <a:rPr lang="en-MY" sz="2800" b="1" i="1" baseline="30000" dirty="0">
                <a:latin typeface="Georgia Pro Cond" panose="02040506050405020303" pitchFamily="18" charset="0"/>
              </a:rPr>
              <a:t>26 </a:t>
            </a:r>
            <a:r>
              <a:rPr lang="en-MY" sz="2800" i="1" dirty="0">
                <a:latin typeface="Georgia Pro Cond" panose="02040506050405020303" pitchFamily="18" charset="0"/>
              </a:rPr>
              <a:t>and whoever lives by believing in me will never die. Do you believe this?”</a:t>
            </a:r>
            <a:endParaRPr lang="en-MY" sz="2800" dirty="0">
              <a:latin typeface="Georgia Pro Cond" panose="02040506050405020303" pitchFamily="18" charset="0"/>
            </a:endParaRPr>
          </a:p>
        </p:txBody>
      </p:sp>
      <p:sp>
        <p:nvSpPr>
          <p:cNvPr id="3" name="Content Placeholder 2">
            <a:extLst>
              <a:ext uri="{FF2B5EF4-FFF2-40B4-BE49-F238E27FC236}">
                <a16:creationId xmlns:a16="http://schemas.microsoft.com/office/drawing/2014/main" id="{547C9BC6-D036-44D5-B73D-3F3FA1C70CB8}"/>
              </a:ext>
            </a:extLst>
          </p:cNvPr>
          <p:cNvSpPr>
            <a:spLocks noGrp="1"/>
          </p:cNvSpPr>
          <p:nvPr>
            <p:ph idx="1"/>
          </p:nvPr>
        </p:nvSpPr>
        <p:spPr>
          <a:xfrm>
            <a:off x="336885" y="3840479"/>
            <a:ext cx="4332306" cy="2054293"/>
          </a:xfrm>
        </p:spPr>
        <p:txBody>
          <a:bodyPr>
            <a:normAutofit/>
          </a:bodyPr>
          <a:lstStyle/>
          <a:p>
            <a:pPr marL="0" indent="0" algn="ctr">
              <a:spcBef>
                <a:spcPts val="0"/>
              </a:spcBef>
              <a:buNone/>
            </a:pPr>
            <a:r>
              <a:rPr lang="en-MY" dirty="0">
                <a:latin typeface="Georgia Pro Cond" panose="02040506050405020303" pitchFamily="18" charset="0"/>
              </a:rPr>
              <a:t>The raising of Lazarus: </a:t>
            </a:r>
          </a:p>
          <a:p>
            <a:pPr marL="0" indent="0" algn="ctr">
              <a:spcBef>
                <a:spcPts val="0"/>
              </a:spcBef>
              <a:buNone/>
            </a:pPr>
            <a:r>
              <a:rPr lang="en-MY" dirty="0">
                <a:latin typeface="Georgia Pro Cond" panose="02040506050405020303" pitchFamily="18" charset="0"/>
              </a:rPr>
              <a:t>an acted example of </a:t>
            </a:r>
          </a:p>
          <a:p>
            <a:pPr marL="0" indent="0" algn="ctr">
              <a:spcBef>
                <a:spcPts val="0"/>
              </a:spcBef>
              <a:buNone/>
            </a:pPr>
            <a:r>
              <a:rPr lang="en-MY" b="1" dirty="0">
                <a:latin typeface="Georgia Pro Cond" panose="02040506050405020303" pitchFamily="18" charset="0"/>
              </a:rPr>
              <a:t>Jesus</a:t>
            </a:r>
            <a:r>
              <a:rPr lang="en-MY" dirty="0">
                <a:latin typeface="Georgia Pro Cond" panose="02040506050405020303" pitchFamily="18" charset="0"/>
              </a:rPr>
              <a:t> as </a:t>
            </a:r>
          </a:p>
          <a:p>
            <a:pPr marL="0" indent="0" algn="ctr">
              <a:spcBef>
                <a:spcPts val="0"/>
              </a:spcBef>
              <a:buNone/>
            </a:pPr>
            <a:r>
              <a:rPr lang="en-MY" b="1" dirty="0">
                <a:latin typeface="Georgia Pro Cond" panose="02040506050405020303" pitchFamily="18" charset="0"/>
              </a:rPr>
              <a:t>the Resurrection </a:t>
            </a:r>
          </a:p>
          <a:p>
            <a:pPr marL="0" indent="0" algn="ctr">
              <a:spcBef>
                <a:spcPts val="0"/>
              </a:spcBef>
              <a:buNone/>
            </a:pPr>
            <a:r>
              <a:rPr lang="en-MY" dirty="0">
                <a:latin typeface="Georgia Pro Cond" panose="02040506050405020303" pitchFamily="18" charset="0"/>
              </a:rPr>
              <a:t>and </a:t>
            </a:r>
            <a:r>
              <a:rPr lang="en-MY" b="1" dirty="0">
                <a:latin typeface="Georgia Pro Cond" panose="02040506050405020303" pitchFamily="18" charset="0"/>
              </a:rPr>
              <a:t>the Life</a:t>
            </a:r>
            <a:r>
              <a:rPr lang="en-MY" dirty="0">
                <a:latin typeface="Georgia Pro Cond" panose="02040506050405020303" pitchFamily="18" charset="0"/>
              </a:rPr>
              <a:t>. </a:t>
            </a:r>
          </a:p>
        </p:txBody>
      </p:sp>
    </p:spTree>
    <p:extLst>
      <p:ext uri="{BB962C8B-B14F-4D97-AF65-F5344CB8AC3E}">
        <p14:creationId xmlns:p14="http://schemas.microsoft.com/office/powerpoint/2010/main" val="124193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2D1EC4-C74E-4F12-AF53-EFD67CB0D31C}"/>
              </a:ext>
            </a:extLst>
          </p:cNvPr>
          <p:cNvGraphicFramePr/>
          <p:nvPr>
            <p:extLst>
              <p:ext uri="{D42A27DB-BD31-4B8C-83A1-F6EECF244321}">
                <p14:modId xmlns:p14="http://schemas.microsoft.com/office/powerpoint/2010/main" val="3719417883"/>
              </p:ext>
            </p:extLst>
          </p:nvPr>
        </p:nvGraphicFramePr>
        <p:xfrm>
          <a:off x="0" y="276497"/>
          <a:ext cx="12192000" cy="6305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0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6DBCE62-2541-4911-855A-698B629880D8}"/>
                                            </p:graphicEl>
                                          </p:spTgt>
                                        </p:tgtEl>
                                        <p:attrNameLst>
                                          <p:attrName>style.visibility</p:attrName>
                                        </p:attrNameLst>
                                      </p:cBhvr>
                                      <p:to>
                                        <p:strVal val="visible"/>
                                      </p:to>
                                    </p:set>
                                    <p:animEffect transition="in" filter="fade">
                                      <p:cBhvr>
                                        <p:cTn id="7" dur="500"/>
                                        <p:tgtEl>
                                          <p:spTgt spid="4">
                                            <p:graphicEl>
                                              <a:dgm id="{86DBCE62-2541-4911-855A-698B629880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A38E06A-B020-464C-B709-82045EE9A5B7}"/>
                                            </p:graphicEl>
                                          </p:spTgt>
                                        </p:tgtEl>
                                        <p:attrNameLst>
                                          <p:attrName>style.visibility</p:attrName>
                                        </p:attrNameLst>
                                      </p:cBhvr>
                                      <p:to>
                                        <p:strVal val="visible"/>
                                      </p:to>
                                    </p:set>
                                    <p:animEffect transition="in" filter="fade">
                                      <p:cBhvr>
                                        <p:cTn id="12" dur="500"/>
                                        <p:tgtEl>
                                          <p:spTgt spid="4">
                                            <p:graphicEl>
                                              <a:dgm id="{FA38E06A-B020-464C-B709-82045EE9A5B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329BBAE-09F7-416F-8896-B944CA07F114}"/>
                                            </p:graphicEl>
                                          </p:spTgt>
                                        </p:tgtEl>
                                        <p:attrNameLst>
                                          <p:attrName>style.visibility</p:attrName>
                                        </p:attrNameLst>
                                      </p:cBhvr>
                                      <p:to>
                                        <p:strVal val="visible"/>
                                      </p:to>
                                    </p:set>
                                    <p:animEffect transition="in" filter="fade">
                                      <p:cBhvr>
                                        <p:cTn id="17" dur="500"/>
                                        <p:tgtEl>
                                          <p:spTgt spid="4">
                                            <p:graphicEl>
                                              <a:dgm id="{0329BBAE-09F7-416F-8896-B944CA07F11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98C02B2-5B39-4AC9-B303-F8225475C9A2}"/>
                                            </p:graphicEl>
                                          </p:spTgt>
                                        </p:tgtEl>
                                        <p:attrNameLst>
                                          <p:attrName>style.visibility</p:attrName>
                                        </p:attrNameLst>
                                      </p:cBhvr>
                                      <p:to>
                                        <p:strVal val="visible"/>
                                      </p:to>
                                    </p:set>
                                    <p:animEffect transition="in" filter="fade">
                                      <p:cBhvr>
                                        <p:cTn id="22" dur="500"/>
                                        <p:tgtEl>
                                          <p:spTgt spid="4">
                                            <p:graphicEl>
                                              <a:dgm id="{698C02B2-5B39-4AC9-B303-F8225475C9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BB65-84BB-4EAB-8EA6-5A244A83B086}"/>
              </a:ext>
            </a:extLst>
          </p:cNvPr>
          <p:cNvSpPr>
            <a:spLocks noGrp="1"/>
          </p:cNvSpPr>
          <p:nvPr>
            <p:ph type="title"/>
          </p:nvPr>
        </p:nvSpPr>
        <p:spPr/>
        <p:txBody>
          <a:bodyPr/>
          <a:lstStyle/>
          <a:p>
            <a:pPr algn="ctr"/>
            <a:r>
              <a:rPr lang="en-MY" dirty="0">
                <a:latin typeface="Georgia Pro Cond Black" panose="02040A06050405020203" pitchFamily="18" charset="0"/>
              </a:rPr>
              <a:t>Response</a:t>
            </a:r>
          </a:p>
        </p:txBody>
      </p:sp>
      <p:sp>
        <p:nvSpPr>
          <p:cNvPr id="3" name="Content Placeholder 2">
            <a:extLst>
              <a:ext uri="{FF2B5EF4-FFF2-40B4-BE49-F238E27FC236}">
                <a16:creationId xmlns:a16="http://schemas.microsoft.com/office/drawing/2014/main" id="{E8046B4C-B62B-4DE7-8F62-7E67045B3D56}"/>
              </a:ext>
            </a:extLst>
          </p:cNvPr>
          <p:cNvSpPr>
            <a:spLocks noGrp="1"/>
          </p:cNvSpPr>
          <p:nvPr>
            <p:ph idx="1"/>
          </p:nvPr>
        </p:nvSpPr>
        <p:spPr/>
        <p:txBody>
          <a:bodyPr/>
          <a:lstStyle/>
          <a:p>
            <a:pPr marL="0" indent="0">
              <a:buNone/>
            </a:pPr>
            <a:r>
              <a:rPr lang="en-MY" b="1" i="1" baseline="30000" dirty="0">
                <a:latin typeface="Georgia Pro Cond" panose="02040506050405020303" pitchFamily="18" charset="0"/>
              </a:rPr>
              <a:t>45 </a:t>
            </a:r>
            <a:r>
              <a:rPr lang="en-MY" i="1" dirty="0">
                <a:latin typeface="Georgia Pro Cond" panose="02040506050405020303" pitchFamily="18" charset="0"/>
              </a:rPr>
              <a:t>Therefore many of the Jews who had come to visit Mary, and had seen what Jesus did, believed in him. </a:t>
            </a:r>
            <a:r>
              <a:rPr lang="en-MY" b="1" i="1" baseline="30000" dirty="0">
                <a:latin typeface="Georgia Pro Cond" panose="02040506050405020303" pitchFamily="18" charset="0"/>
              </a:rPr>
              <a:t>46 </a:t>
            </a:r>
            <a:r>
              <a:rPr lang="en-MY" i="1" dirty="0">
                <a:latin typeface="Georgia Pro Cond" panose="02040506050405020303" pitchFamily="18" charset="0"/>
              </a:rPr>
              <a:t>But some of them went to the Pharisees and told them what Jesus had done.</a:t>
            </a:r>
            <a:endParaRPr lang="en-MY" dirty="0">
              <a:latin typeface="Georgia Pro Cond" panose="02040506050405020303" pitchFamily="18" charset="0"/>
            </a:endParaRPr>
          </a:p>
          <a:p>
            <a:pPr marL="0" indent="0" algn="ctr">
              <a:buNone/>
            </a:pPr>
            <a:endParaRPr lang="en-MY" dirty="0">
              <a:latin typeface="Georgia Pro Cond" panose="02040506050405020303" pitchFamily="18" charset="0"/>
            </a:endParaRPr>
          </a:p>
          <a:p>
            <a:pPr marL="0" indent="0" algn="ctr">
              <a:buNone/>
            </a:pPr>
            <a:r>
              <a:rPr lang="en-MY" dirty="0">
                <a:latin typeface="Georgia Pro Cond" panose="02040506050405020303" pitchFamily="18" charset="0"/>
              </a:rPr>
              <a:t>What would our response be? </a:t>
            </a:r>
          </a:p>
        </p:txBody>
      </p:sp>
      <p:sp>
        <p:nvSpPr>
          <p:cNvPr id="4" name="Arrow: Right 3">
            <a:extLst>
              <a:ext uri="{FF2B5EF4-FFF2-40B4-BE49-F238E27FC236}">
                <a16:creationId xmlns:a16="http://schemas.microsoft.com/office/drawing/2014/main" id="{F2A8D68F-9404-4586-8057-49588CBECBCE}"/>
              </a:ext>
            </a:extLst>
          </p:cNvPr>
          <p:cNvSpPr/>
          <p:nvPr/>
        </p:nvSpPr>
        <p:spPr>
          <a:xfrm>
            <a:off x="6468440" y="3923136"/>
            <a:ext cx="4616388" cy="1880171"/>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MY" sz="2800" dirty="0">
                <a:ln w="0"/>
                <a:solidFill>
                  <a:schemeClr val="bg1"/>
                </a:solidFill>
                <a:effectLst>
                  <a:outerShdw blurRad="38100" dist="19050" dir="2700000" algn="tl" rotWithShape="0">
                    <a:schemeClr val="dk1">
                      <a:alpha val="40000"/>
                    </a:schemeClr>
                  </a:outerShdw>
                </a:effectLst>
                <a:latin typeface="Georgia Pro Cond" panose="02040506050405020303" pitchFamily="18" charset="0"/>
              </a:rPr>
              <a:t>Will we allow God to change our lives?</a:t>
            </a:r>
          </a:p>
        </p:txBody>
      </p:sp>
      <p:sp>
        <p:nvSpPr>
          <p:cNvPr id="5" name="Arrow: Left 4">
            <a:extLst>
              <a:ext uri="{FF2B5EF4-FFF2-40B4-BE49-F238E27FC236}">
                <a16:creationId xmlns:a16="http://schemas.microsoft.com/office/drawing/2014/main" id="{C60AAB13-28D6-414B-B669-ACDDB973CDAC}"/>
              </a:ext>
            </a:extLst>
          </p:cNvPr>
          <p:cNvSpPr/>
          <p:nvPr/>
        </p:nvSpPr>
        <p:spPr>
          <a:xfrm>
            <a:off x="1345126" y="4001294"/>
            <a:ext cx="4616388" cy="17238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latin typeface="Georgia Pro Cond" panose="02040506050405020303" pitchFamily="18" charset="0"/>
              </a:rPr>
              <a:t>Will we remain the same?</a:t>
            </a:r>
          </a:p>
        </p:txBody>
      </p:sp>
    </p:spTree>
    <p:extLst>
      <p:ext uri="{BB962C8B-B14F-4D97-AF65-F5344CB8AC3E}">
        <p14:creationId xmlns:p14="http://schemas.microsoft.com/office/powerpoint/2010/main" val="392358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ock&#10;&#10;Description automatically generated">
            <a:extLst>
              <a:ext uri="{FF2B5EF4-FFF2-40B4-BE49-F238E27FC236}">
                <a16:creationId xmlns:a16="http://schemas.microsoft.com/office/drawing/2014/main" id="{7926DDBD-6203-46E3-96BD-88CD65641E0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246" b="48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E93ACD-5300-40AE-8AD0-747BFD5893E2}"/>
              </a:ext>
            </a:extLst>
          </p:cNvPr>
          <p:cNvSpPr>
            <a:spLocks noGrp="1"/>
          </p:cNvSpPr>
          <p:nvPr>
            <p:ph type="title"/>
          </p:nvPr>
        </p:nvSpPr>
        <p:spPr>
          <a:xfrm>
            <a:off x="287383" y="317863"/>
            <a:ext cx="11617234" cy="827949"/>
          </a:xfrm>
          <a:solidFill>
            <a:schemeClr val="bg2">
              <a:alpha val="40000"/>
            </a:schemeClr>
          </a:solidFill>
        </p:spPr>
        <p:txBody>
          <a:bodyPr/>
          <a:lstStyle/>
          <a:p>
            <a:pPr algn="ctr"/>
            <a:r>
              <a:rPr lang="en-MY" dirty="0">
                <a:latin typeface="Georgia Pro Cond Black" panose="02040A06050405020203" pitchFamily="18" charset="0"/>
              </a:rPr>
              <a:t>Prayer Items</a:t>
            </a:r>
          </a:p>
        </p:txBody>
      </p:sp>
      <p:sp>
        <p:nvSpPr>
          <p:cNvPr id="3" name="Content Placeholder 2">
            <a:extLst>
              <a:ext uri="{FF2B5EF4-FFF2-40B4-BE49-F238E27FC236}">
                <a16:creationId xmlns:a16="http://schemas.microsoft.com/office/drawing/2014/main" id="{5188DC88-C2DC-42F6-A052-F057D6D4316B}"/>
              </a:ext>
            </a:extLst>
          </p:cNvPr>
          <p:cNvSpPr>
            <a:spLocks noGrp="1"/>
          </p:cNvSpPr>
          <p:nvPr>
            <p:ph idx="1"/>
          </p:nvPr>
        </p:nvSpPr>
        <p:spPr>
          <a:xfrm>
            <a:off x="287382" y="1145812"/>
            <a:ext cx="11617235" cy="5564777"/>
          </a:xfrm>
          <a:solidFill>
            <a:schemeClr val="bg2">
              <a:alpha val="40000"/>
            </a:schemeClr>
          </a:solidFill>
        </p:spPr>
        <p:txBody>
          <a:bodyPr>
            <a:noAutofit/>
          </a:bodyPr>
          <a:lstStyle/>
          <a:p>
            <a:pPr marL="0" lvl="0" indent="0">
              <a:lnSpc>
                <a:spcPct val="100000"/>
              </a:lnSpc>
              <a:spcBef>
                <a:spcPts val="0"/>
              </a:spcBef>
              <a:buNone/>
            </a:pPr>
            <a:r>
              <a:rPr lang="en-MY" sz="2000" dirty="0">
                <a:latin typeface="Georgia Pro Cond" panose="02040506050405020303" pitchFamily="18" charset="0"/>
              </a:rPr>
              <a:t>1. Praise &amp; Thanksgiving</a:t>
            </a:r>
          </a:p>
          <a:p>
            <a:pPr lvl="1">
              <a:lnSpc>
                <a:spcPct val="100000"/>
              </a:lnSpc>
              <a:spcBef>
                <a:spcPts val="0"/>
              </a:spcBef>
            </a:pPr>
            <a:r>
              <a:rPr lang="en-MY" sz="1800" b="1" i="1" baseline="30000" dirty="0">
                <a:latin typeface="Georgia Pro Cond" panose="02040506050405020303" pitchFamily="18" charset="0"/>
              </a:rPr>
              <a:t>“</a:t>
            </a:r>
            <a:r>
              <a:rPr lang="en-MY" sz="1800" i="1" dirty="0">
                <a:latin typeface="Georgia Pro Cond" panose="02040506050405020303" pitchFamily="18" charset="0"/>
              </a:rPr>
              <a:t>The Word became flesh and made his dwelling among us.”</a:t>
            </a:r>
            <a:r>
              <a:rPr lang="en-MY" sz="1800" dirty="0">
                <a:latin typeface="Georgia Pro Cond" panose="02040506050405020303" pitchFamily="18" charset="0"/>
              </a:rPr>
              <a:t> (John 1:14)</a:t>
            </a:r>
          </a:p>
          <a:p>
            <a:pPr lvl="1">
              <a:lnSpc>
                <a:spcPct val="100000"/>
              </a:lnSpc>
              <a:spcBef>
                <a:spcPts val="0"/>
              </a:spcBef>
            </a:pPr>
            <a:r>
              <a:rPr lang="en-MY" sz="1800" dirty="0">
                <a:latin typeface="Georgia Pro Cond" panose="02040506050405020303" pitchFamily="18" charset="0"/>
              </a:rPr>
              <a:t>A high priest who understands</a:t>
            </a:r>
          </a:p>
          <a:p>
            <a:pPr marL="0" indent="0">
              <a:lnSpc>
                <a:spcPct val="100000"/>
              </a:lnSpc>
              <a:spcBef>
                <a:spcPts val="0"/>
              </a:spcBef>
              <a:buNone/>
            </a:pPr>
            <a:r>
              <a:rPr lang="en-MY" sz="1800" dirty="0">
                <a:latin typeface="Georgia Pro Cond" panose="02040506050405020303" pitchFamily="18" charset="0"/>
              </a:rPr>
              <a:t>Hebrews 4:15-16, </a:t>
            </a:r>
            <a:r>
              <a:rPr lang="en-GB" sz="1800" b="1" baseline="30000" dirty="0">
                <a:latin typeface="Georgia Pro Cond" panose="02040506050405020303" pitchFamily="18" charset="0"/>
              </a:rPr>
              <a:t>15 </a:t>
            </a:r>
            <a:r>
              <a:rPr lang="en-GB" sz="1800" dirty="0">
                <a:latin typeface="Georgia Pro Cond" panose="02040506050405020303" pitchFamily="18" charset="0"/>
              </a:rPr>
              <a:t>For we do not have a high priest who is unable to empathize with our weaknesses, but we have one who has been tempted in every way, just as we are—yet he did not sin. </a:t>
            </a:r>
            <a:r>
              <a:rPr lang="en-GB" sz="1800" b="1" baseline="30000" dirty="0">
                <a:latin typeface="Georgia Pro Cond" panose="02040506050405020303" pitchFamily="18" charset="0"/>
              </a:rPr>
              <a:t>16 </a:t>
            </a:r>
            <a:r>
              <a:rPr lang="en-GB" sz="1800" dirty="0">
                <a:latin typeface="Georgia Pro Cond" panose="02040506050405020303" pitchFamily="18" charset="0"/>
              </a:rPr>
              <a:t>Let us then approach God’s throne of grace with confidence, so that we may receive mercy and find grace to help us in our time of need.</a:t>
            </a:r>
            <a:endParaRPr lang="en-MY" sz="1800" dirty="0">
              <a:latin typeface="Georgia Pro Cond" panose="02040506050405020303" pitchFamily="18" charset="0"/>
            </a:endParaRPr>
          </a:p>
          <a:p>
            <a:pPr marL="0" lvl="0" indent="0">
              <a:lnSpc>
                <a:spcPct val="100000"/>
              </a:lnSpc>
              <a:spcBef>
                <a:spcPts val="0"/>
              </a:spcBef>
              <a:buNone/>
            </a:pPr>
            <a:r>
              <a:rPr lang="en-MY" sz="2000" dirty="0">
                <a:latin typeface="Georgia Pro Cond" panose="02040506050405020303" pitchFamily="18" charset="0"/>
              </a:rPr>
              <a:t>2. Knowing, understanding, grasping &amp; resting in the love of God</a:t>
            </a:r>
          </a:p>
          <a:p>
            <a:pPr lvl="1">
              <a:lnSpc>
                <a:spcPct val="100000"/>
              </a:lnSpc>
              <a:spcBef>
                <a:spcPts val="0"/>
              </a:spcBef>
            </a:pPr>
            <a:r>
              <a:rPr lang="en-MY" sz="1800" dirty="0">
                <a:latin typeface="Georgia Pro Cond" panose="02040506050405020303" pitchFamily="18" charset="0"/>
              </a:rPr>
              <a:t>Trust in God’s timing</a:t>
            </a:r>
          </a:p>
          <a:p>
            <a:pPr lvl="1">
              <a:lnSpc>
                <a:spcPct val="100000"/>
              </a:lnSpc>
              <a:spcBef>
                <a:spcPts val="0"/>
              </a:spcBef>
            </a:pPr>
            <a:r>
              <a:rPr lang="en-MY" sz="1800" dirty="0">
                <a:latin typeface="Georgia Pro Cond" panose="02040506050405020303" pitchFamily="18" charset="0"/>
              </a:rPr>
              <a:t>Trust that God knows our needs</a:t>
            </a:r>
          </a:p>
          <a:p>
            <a:pPr lvl="1">
              <a:lnSpc>
                <a:spcPct val="100000"/>
              </a:lnSpc>
              <a:spcBef>
                <a:spcPts val="0"/>
              </a:spcBef>
            </a:pPr>
            <a:r>
              <a:rPr lang="en-MY" sz="1800" dirty="0">
                <a:latin typeface="Georgia Pro Cond" panose="02040506050405020303" pitchFamily="18" charset="0"/>
              </a:rPr>
              <a:t>Discern and respond to our real needs that God reveals</a:t>
            </a:r>
          </a:p>
          <a:p>
            <a:pPr lvl="1">
              <a:lnSpc>
                <a:spcPct val="100000"/>
              </a:lnSpc>
              <a:spcBef>
                <a:spcPts val="0"/>
              </a:spcBef>
            </a:pPr>
            <a:r>
              <a:rPr lang="en-MY" sz="1800" dirty="0">
                <a:latin typeface="Georgia Pro Cond" panose="02040506050405020303" pitchFamily="18" charset="0"/>
              </a:rPr>
              <a:t>The foundation of our faith to be built on the person of Jesus Christ</a:t>
            </a:r>
          </a:p>
          <a:p>
            <a:pPr marL="0" lvl="0" indent="0">
              <a:lnSpc>
                <a:spcPct val="100000"/>
              </a:lnSpc>
              <a:spcBef>
                <a:spcPts val="0"/>
              </a:spcBef>
              <a:buNone/>
            </a:pPr>
            <a:r>
              <a:rPr lang="en-MY" sz="2000" dirty="0">
                <a:latin typeface="Georgia Pro Cond" panose="02040506050405020303" pitchFamily="18" charset="0"/>
              </a:rPr>
              <a:t>3. Conditional MCO: protection; trust in the Lord knowing that he is good, he cares and he is sovereign</a:t>
            </a:r>
          </a:p>
          <a:p>
            <a:pPr marL="0" lvl="0" indent="0">
              <a:lnSpc>
                <a:spcPct val="100000"/>
              </a:lnSpc>
              <a:spcBef>
                <a:spcPts val="0"/>
              </a:spcBef>
              <a:buNone/>
            </a:pPr>
            <a:r>
              <a:rPr lang="en-MY" sz="2000" dirty="0">
                <a:latin typeface="Georgia Pro Cond" panose="02040506050405020303" pitchFamily="18" charset="0"/>
              </a:rPr>
              <a:t>4. Those who are sick (Covid-19 &amp; others) &amp; their family; cure &amp; vaccine: researchers</a:t>
            </a:r>
          </a:p>
          <a:p>
            <a:pPr marL="0" lvl="0" indent="0">
              <a:lnSpc>
                <a:spcPct val="100000"/>
              </a:lnSpc>
              <a:spcBef>
                <a:spcPts val="0"/>
              </a:spcBef>
              <a:buNone/>
            </a:pPr>
            <a:r>
              <a:rPr lang="en-MY" sz="2000" dirty="0">
                <a:latin typeface="Georgia Pro Cond" panose="02040506050405020303" pitchFamily="18" charset="0"/>
              </a:rPr>
              <a:t>5. Front-liners: medical officers; armed forces</a:t>
            </a:r>
          </a:p>
          <a:p>
            <a:pPr marL="0" lvl="0" indent="0">
              <a:lnSpc>
                <a:spcPct val="100000"/>
              </a:lnSpc>
              <a:spcBef>
                <a:spcPts val="0"/>
              </a:spcBef>
              <a:buNone/>
            </a:pPr>
            <a:r>
              <a:rPr lang="en-MY" sz="2000" dirty="0">
                <a:latin typeface="Georgia Pro Cond" panose="02040506050405020303" pitchFamily="18" charset="0"/>
              </a:rPr>
              <a:t>6. Leaders &amp; government: wisdom, compassion, righteousness</a:t>
            </a:r>
          </a:p>
          <a:p>
            <a:pPr marL="0" lvl="0" indent="0">
              <a:lnSpc>
                <a:spcPct val="100000"/>
              </a:lnSpc>
              <a:spcBef>
                <a:spcPts val="0"/>
              </a:spcBef>
              <a:buNone/>
            </a:pPr>
            <a:r>
              <a:rPr lang="en-MY" sz="2000" dirty="0">
                <a:latin typeface="Georgia Pro Cond" panose="02040506050405020303" pitchFamily="18" charset="0"/>
              </a:rPr>
              <a:t>7. Economy: especially those who are badly affected: poor, homeless, more vulnerable people (elderly, sick), refugees</a:t>
            </a:r>
          </a:p>
          <a:p>
            <a:pPr marL="0" lvl="0" indent="0">
              <a:lnSpc>
                <a:spcPct val="100000"/>
              </a:lnSpc>
              <a:spcBef>
                <a:spcPts val="0"/>
              </a:spcBef>
              <a:buNone/>
            </a:pPr>
            <a:r>
              <a:rPr lang="en-MY" sz="2000" dirty="0">
                <a:latin typeface="Georgia Pro Cond" panose="02040506050405020303" pitchFamily="18" charset="0"/>
              </a:rPr>
              <a:t>8. Church: our response &amp; calling as “light, salt and city on a hill” – be the Gospel of God’s love</a:t>
            </a:r>
          </a:p>
        </p:txBody>
      </p:sp>
    </p:spTree>
    <p:extLst>
      <p:ext uri="{BB962C8B-B14F-4D97-AF65-F5344CB8AC3E}">
        <p14:creationId xmlns:p14="http://schemas.microsoft.com/office/powerpoint/2010/main" val="213646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10" name="Content Placeholder 2">
            <a:extLst>
              <a:ext uri="{FF2B5EF4-FFF2-40B4-BE49-F238E27FC236}">
                <a16:creationId xmlns:a16="http://schemas.microsoft.com/office/drawing/2014/main" id="{5021A534-0FE8-46CF-AB9C-6A0863B3A9FB}"/>
              </a:ext>
            </a:extLst>
          </p:cNvPr>
          <p:cNvSpPr>
            <a:spLocks noGrp="1"/>
          </p:cNvSpPr>
          <p:nvPr>
            <p:ph idx="1"/>
          </p:nvPr>
        </p:nvSpPr>
        <p:spPr>
          <a:xfrm>
            <a:off x="287383" y="1825624"/>
            <a:ext cx="11643359" cy="4940935"/>
          </a:xfrm>
        </p:spPr>
        <p:txBody>
          <a:bodyPr>
            <a:normAutofit fontScale="92500" lnSpcReduction="20000"/>
          </a:bodyPr>
          <a:lstStyle/>
          <a:p>
            <a:pPr marL="0" indent="0">
              <a:buNone/>
            </a:pPr>
            <a:r>
              <a:rPr lang="en-MY" sz="3000" b="1" i="1" baseline="30000" dirty="0">
                <a:latin typeface="Georgia Pro Cond" panose="02040506050405020303" pitchFamily="18" charset="0"/>
              </a:rPr>
              <a:t>8 </a:t>
            </a:r>
            <a:r>
              <a:rPr lang="en-MY" sz="3000" i="1" dirty="0">
                <a:latin typeface="Georgia Pro Cond" panose="02040506050405020303" pitchFamily="18" charset="0"/>
              </a:rPr>
              <a:t>“But Rabbi,” they said, “a short while ago the Jews there tried to stone you, and yet you are going back?”</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9 </a:t>
            </a:r>
            <a:r>
              <a:rPr lang="en-MY" sz="3000" i="1" dirty="0">
                <a:latin typeface="Georgia Pro Cond" panose="02040506050405020303" pitchFamily="18" charset="0"/>
              </a:rPr>
              <a:t>Jesus answered, “Are there not twelve hours of daylight? Anyone who walks in the daytime will not stumble, for they see by this world’s light. </a:t>
            </a:r>
            <a:r>
              <a:rPr lang="en-MY" sz="3000" b="1" i="1" baseline="30000" dirty="0">
                <a:latin typeface="Georgia Pro Cond" panose="02040506050405020303" pitchFamily="18" charset="0"/>
              </a:rPr>
              <a:t>10 </a:t>
            </a:r>
            <a:r>
              <a:rPr lang="en-MY" sz="3000" i="1" dirty="0">
                <a:latin typeface="Georgia Pro Cond" panose="02040506050405020303" pitchFamily="18" charset="0"/>
              </a:rPr>
              <a:t>It is when a person walks at night that they stumble, for they have no light.”</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11 </a:t>
            </a:r>
            <a:r>
              <a:rPr lang="en-MY" sz="3000" i="1" dirty="0">
                <a:latin typeface="Georgia Pro Cond" panose="02040506050405020303" pitchFamily="18" charset="0"/>
              </a:rPr>
              <a:t>After he had said this, he went on to tell them, “Our friend Lazarus has fallen asleep; but I am going there to wake him up.”</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12 </a:t>
            </a:r>
            <a:r>
              <a:rPr lang="en-MY" sz="3000" i="1" dirty="0">
                <a:latin typeface="Georgia Pro Cond" panose="02040506050405020303" pitchFamily="18" charset="0"/>
              </a:rPr>
              <a:t>His disciples replied, “Lord, if he sleeps, he will get better.” </a:t>
            </a:r>
            <a:r>
              <a:rPr lang="en-MY" sz="3000" b="1" i="1" baseline="30000" dirty="0">
                <a:latin typeface="Georgia Pro Cond" panose="02040506050405020303" pitchFamily="18" charset="0"/>
              </a:rPr>
              <a:t>13 </a:t>
            </a:r>
            <a:r>
              <a:rPr lang="en-MY" sz="3000" i="1" dirty="0">
                <a:latin typeface="Georgia Pro Cond" panose="02040506050405020303" pitchFamily="18" charset="0"/>
              </a:rPr>
              <a:t>Jesus had been speaking of his death, but his disciples thought he meant natural sleep.</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14 </a:t>
            </a:r>
            <a:r>
              <a:rPr lang="en-MY" sz="3000" i="1" dirty="0">
                <a:latin typeface="Georgia Pro Cond" panose="02040506050405020303" pitchFamily="18" charset="0"/>
              </a:rPr>
              <a:t>So then he told them plainly, “Lazarus is dead, </a:t>
            </a:r>
            <a:r>
              <a:rPr lang="en-MY" sz="3000" b="1" i="1" baseline="30000" dirty="0">
                <a:latin typeface="Georgia Pro Cond" panose="02040506050405020303" pitchFamily="18" charset="0"/>
              </a:rPr>
              <a:t>15 </a:t>
            </a:r>
            <a:r>
              <a:rPr lang="en-MY" sz="3000" i="1" dirty="0">
                <a:latin typeface="Georgia Pro Cond" panose="02040506050405020303" pitchFamily="18" charset="0"/>
              </a:rPr>
              <a:t>and for your sake I am glad I was not there, so that you may believe. But let us go to him.”</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16 </a:t>
            </a:r>
            <a:r>
              <a:rPr lang="en-MY" sz="3000" i="1" dirty="0">
                <a:latin typeface="Georgia Pro Cond" panose="02040506050405020303" pitchFamily="18" charset="0"/>
              </a:rPr>
              <a:t>Then Thomas (also known as Didymus) said to the rest of the disciples, “Let us also go, that we may die with him.”</a:t>
            </a:r>
            <a:endParaRPr lang="en-MY" sz="3000" dirty="0">
              <a:latin typeface="Georgia Pro Cond" panose="02040506050405020303" pitchFamily="18" charset="0"/>
            </a:endParaRPr>
          </a:p>
          <a:p>
            <a:pPr marL="0" indent="0">
              <a:buNone/>
            </a:pPr>
            <a:endParaRPr lang="en-MY" dirty="0">
              <a:latin typeface="Georgia Pro Cond" panose="02040506050405020303" pitchFamily="18" charset="0"/>
            </a:endParaRPr>
          </a:p>
        </p:txBody>
      </p:sp>
    </p:spTree>
    <p:extLst>
      <p:ext uri="{BB962C8B-B14F-4D97-AF65-F5344CB8AC3E}">
        <p14:creationId xmlns:p14="http://schemas.microsoft.com/office/powerpoint/2010/main" val="38826866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8" name="Content Placeholder 2">
            <a:extLst>
              <a:ext uri="{FF2B5EF4-FFF2-40B4-BE49-F238E27FC236}">
                <a16:creationId xmlns:a16="http://schemas.microsoft.com/office/drawing/2014/main" id="{1ACB28DC-099A-42C9-A4E6-A15E73817DC3}"/>
              </a:ext>
            </a:extLst>
          </p:cNvPr>
          <p:cNvSpPr>
            <a:spLocks noGrp="1"/>
          </p:cNvSpPr>
          <p:nvPr>
            <p:ph idx="1"/>
          </p:nvPr>
        </p:nvSpPr>
        <p:spPr>
          <a:xfrm>
            <a:off x="226423" y="1825624"/>
            <a:ext cx="11800113" cy="4967061"/>
          </a:xfrm>
        </p:spPr>
        <p:txBody>
          <a:bodyPr>
            <a:normAutofit fontScale="92500" lnSpcReduction="20000"/>
          </a:bodyPr>
          <a:lstStyle/>
          <a:p>
            <a:pPr marL="0" indent="0">
              <a:buNone/>
            </a:pPr>
            <a:r>
              <a:rPr lang="en-MY" b="1" i="1" baseline="30000" dirty="0">
                <a:latin typeface="Georgia Pro Cond" panose="02040506050405020303" pitchFamily="18" charset="0"/>
              </a:rPr>
              <a:t>17 </a:t>
            </a:r>
            <a:r>
              <a:rPr lang="en-MY" i="1" dirty="0">
                <a:latin typeface="Georgia Pro Cond" panose="02040506050405020303" pitchFamily="18" charset="0"/>
              </a:rPr>
              <a:t>On his arrival, Jesus found that Lazarus had already been in the tomb for four days. </a:t>
            </a:r>
            <a:r>
              <a:rPr lang="en-MY" b="1" i="1" baseline="30000" dirty="0">
                <a:latin typeface="Georgia Pro Cond" panose="02040506050405020303" pitchFamily="18" charset="0"/>
              </a:rPr>
              <a:t>18 </a:t>
            </a:r>
            <a:r>
              <a:rPr lang="en-MY" i="1" dirty="0">
                <a:latin typeface="Georgia Pro Cond" panose="02040506050405020303" pitchFamily="18" charset="0"/>
              </a:rPr>
              <a:t>Now Bethany was less than two miles from Jerusalem, </a:t>
            </a:r>
            <a:r>
              <a:rPr lang="en-MY" b="1" i="1" baseline="30000" dirty="0">
                <a:latin typeface="Georgia Pro Cond" panose="02040506050405020303" pitchFamily="18" charset="0"/>
              </a:rPr>
              <a:t>19 </a:t>
            </a:r>
            <a:r>
              <a:rPr lang="en-MY" i="1" dirty="0">
                <a:latin typeface="Georgia Pro Cond" panose="02040506050405020303" pitchFamily="18" charset="0"/>
              </a:rPr>
              <a:t>and many Jews had come to Martha and Mary to comfort them in the loss of their brother. </a:t>
            </a:r>
            <a:r>
              <a:rPr lang="en-MY" b="1" i="1" baseline="30000" dirty="0">
                <a:latin typeface="Georgia Pro Cond" panose="02040506050405020303" pitchFamily="18" charset="0"/>
              </a:rPr>
              <a:t>20 </a:t>
            </a:r>
            <a:r>
              <a:rPr lang="en-MY" i="1" dirty="0">
                <a:latin typeface="Georgia Pro Cond" panose="02040506050405020303" pitchFamily="18" charset="0"/>
              </a:rPr>
              <a:t>When Martha heard that Jesus was coming, she went out to meet him, but Mary stayed at home.</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21 </a:t>
            </a:r>
            <a:r>
              <a:rPr lang="en-MY" i="1" dirty="0">
                <a:latin typeface="Georgia Pro Cond" panose="02040506050405020303" pitchFamily="18" charset="0"/>
              </a:rPr>
              <a:t>“Lord,” Martha said to Jesus, “if you had been here, my brother would not have died. </a:t>
            </a:r>
            <a:r>
              <a:rPr lang="en-MY" b="1" i="1" baseline="30000" dirty="0">
                <a:latin typeface="Georgia Pro Cond" panose="02040506050405020303" pitchFamily="18" charset="0"/>
              </a:rPr>
              <a:t>22 </a:t>
            </a:r>
            <a:r>
              <a:rPr lang="en-MY" i="1" dirty="0">
                <a:latin typeface="Georgia Pro Cond" panose="02040506050405020303" pitchFamily="18" charset="0"/>
              </a:rPr>
              <a:t>But I know that even now God will give you whatever you ask.”</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23 </a:t>
            </a:r>
            <a:r>
              <a:rPr lang="en-MY" i="1" dirty="0">
                <a:latin typeface="Georgia Pro Cond" panose="02040506050405020303" pitchFamily="18" charset="0"/>
              </a:rPr>
              <a:t>Jesus said to her, “Your brother will rise again.”</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24 </a:t>
            </a:r>
            <a:r>
              <a:rPr lang="en-MY" i="1" dirty="0">
                <a:latin typeface="Georgia Pro Cond" panose="02040506050405020303" pitchFamily="18" charset="0"/>
              </a:rPr>
              <a:t>Martha answered, “I know he will rise again in the resurrection at the last day.”</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25 </a:t>
            </a:r>
            <a:r>
              <a:rPr lang="en-MY" i="1" dirty="0">
                <a:latin typeface="Georgia Pro Cond" panose="02040506050405020303" pitchFamily="18" charset="0"/>
              </a:rPr>
              <a:t>Jesus said to her, “I am the resurrection and the life. The one who believes in me will live, even though they die; </a:t>
            </a:r>
            <a:r>
              <a:rPr lang="en-MY" b="1" i="1" baseline="30000" dirty="0">
                <a:latin typeface="Georgia Pro Cond" panose="02040506050405020303" pitchFamily="18" charset="0"/>
              </a:rPr>
              <a:t>26 </a:t>
            </a:r>
            <a:r>
              <a:rPr lang="en-MY" i="1" dirty="0">
                <a:latin typeface="Georgia Pro Cond" panose="02040506050405020303" pitchFamily="18" charset="0"/>
              </a:rPr>
              <a:t>and whoever lives by believing in me will never die. Do you believe this?”</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27 </a:t>
            </a:r>
            <a:r>
              <a:rPr lang="en-MY" i="1" dirty="0">
                <a:latin typeface="Georgia Pro Cond" panose="02040506050405020303" pitchFamily="18" charset="0"/>
              </a:rPr>
              <a:t>“Yes, Lord,” she replied, “I believe that you are the Messiah, the Son of God, who is to come into the world.”</a:t>
            </a:r>
            <a:endParaRPr lang="en-MY" dirty="0">
              <a:latin typeface="Georgia Pro Cond" panose="02040506050405020303" pitchFamily="18" charset="0"/>
            </a:endParaRPr>
          </a:p>
        </p:txBody>
      </p:sp>
    </p:spTree>
    <p:extLst>
      <p:ext uri="{BB962C8B-B14F-4D97-AF65-F5344CB8AC3E}">
        <p14:creationId xmlns:p14="http://schemas.microsoft.com/office/powerpoint/2010/main" val="13980550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8" name="Content Placeholder 2">
            <a:extLst>
              <a:ext uri="{FF2B5EF4-FFF2-40B4-BE49-F238E27FC236}">
                <a16:creationId xmlns:a16="http://schemas.microsoft.com/office/drawing/2014/main" id="{91208268-A1F5-414E-86D3-365789026229}"/>
              </a:ext>
            </a:extLst>
          </p:cNvPr>
          <p:cNvSpPr>
            <a:spLocks noGrp="1"/>
          </p:cNvSpPr>
          <p:nvPr>
            <p:ph idx="1"/>
          </p:nvPr>
        </p:nvSpPr>
        <p:spPr>
          <a:xfrm>
            <a:off x="304801" y="1825624"/>
            <a:ext cx="11686902" cy="4784181"/>
          </a:xfrm>
        </p:spPr>
        <p:txBody>
          <a:bodyPr>
            <a:normAutofit fontScale="92500" lnSpcReduction="20000"/>
          </a:bodyPr>
          <a:lstStyle/>
          <a:p>
            <a:pPr marL="0" indent="0">
              <a:buNone/>
            </a:pPr>
            <a:r>
              <a:rPr lang="en-MY" sz="3000" b="1" i="1" baseline="30000" dirty="0">
                <a:latin typeface="Georgia Pro Cond" panose="02040506050405020303" pitchFamily="18" charset="0"/>
              </a:rPr>
              <a:t>28 </a:t>
            </a:r>
            <a:r>
              <a:rPr lang="en-MY" sz="3000" i="1" dirty="0">
                <a:latin typeface="Georgia Pro Cond" panose="02040506050405020303" pitchFamily="18" charset="0"/>
              </a:rPr>
              <a:t>After she had said this, she went back and called her sister Mary aside. “The Teacher is here,” she said, “and is asking for you.” </a:t>
            </a:r>
            <a:r>
              <a:rPr lang="en-MY" sz="3000" b="1" i="1" baseline="30000" dirty="0">
                <a:latin typeface="Georgia Pro Cond" panose="02040506050405020303" pitchFamily="18" charset="0"/>
              </a:rPr>
              <a:t>29 </a:t>
            </a:r>
            <a:r>
              <a:rPr lang="en-MY" sz="3000" i="1" dirty="0">
                <a:latin typeface="Georgia Pro Cond" panose="02040506050405020303" pitchFamily="18" charset="0"/>
              </a:rPr>
              <a:t>When Mary heard this, she got up quickly and went to him. </a:t>
            </a:r>
            <a:r>
              <a:rPr lang="en-MY" sz="3000" b="1" i="1" baseline="30000" dirty="0">
                <a:latin typeface="Georgia Pro Cond" panose="02040506050405020303" pitchFamily="18" charset="0"/>
              </a:rPr>
              <a:t>30 </a:t>
            </a:r>
            <a:r>
              <a:rPr lang="en-MY" sz="3000" i="1" dirty="0">
                <a:latin typeface="Georgia Pro Cond" panose="02040506050405020303" pitchFamily="18" charset="0"/>
              </a:rPr>
              <a:t>Now Jesus had not yet entered the village, but was still at the place where Martha had met him. </a:t>
            </a:r>
            <a:r>
              <a:rPr lang="en-MY" sz="3000" b="1" i="1" baseline="30000" dirty="0">
                <a:latin typeface="Georgia Pro Cond" panose="02040506050405020303" pitchFamily="18" charset="0"/>
              </a:rPr>
              <a:t>31 </a:t>
            </a:r>
            <a:r>
              <a:rPr lang="en-MY" sz="3000" i="1" dirty="0">
                <a:latin typeface="Georgia Pro Cond" panose="02040506050405020303" pitchFamily="18" charset="0"/>
              </a:rPr>
              <a:t>When the Jews who had been with Mary in the house, comforting her, noticed how quickly she got up and went out, they followed her, supposing she was going to the tomb to mourn there.</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32 </a:t>
            </a:r>
            <a:r>
              <a:rPr lang="en-MY" sz="3000" i="1" dirty="0">
                <a:latin typeface="Georgia Pro Cond" panose="02040506050405020303" pitchFamily="18" charset="0"/>
              </a:rPr>
              <a:t>When Mary reached the place where Jesus was and saw him, she fell at his feet and said, “Lord, if you had been here, my brother would not have died.”</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33 </a:t>
            </a:r>
            <a:r>
              <a:rPr lang="en-MY" sz="3000" i="1" dirty="0">
                <a:latin typeface="Georgia Pro Cond" panose="02040506050405020303" pitchFamily="18" charset="0"/>
              </a:rPr>
              <a:t>When Jesus saw her weeping, and the Jews who had come along with her also weeping, he was deeply moved in spirit and troubled. </a:t>
            </a:r>
            <a:r>
              <a:rPr lang="en-MY" sz="3000" b="1" i="1" baseline="30000" dirty="0">
                <a:latin typeface="Georgia Pro Cond" panose="02040506050405020303" pitchFamily="18" charset="0"/>
              </a:rPr>
              <a:t>34 </a:t>
            </a:r>
            <a:r>
              <a:rPr lang="en-MY" sz="3000" i="1" dirty="0">
                <a:latin typeface="Georgia Pro Cond" panose="02040506050405020303" pitchFamily="18" charset="0"/>
              </a:rPr>
              <a:t>“Where have you laid him?” he asked.</a:t>
            </a:r>
            <a:endParaRPr lang="en-MY" sz="3000" dirty="0">
              <a:latin typeface="Georgia Pro Cond" panose="02040506050405020303" pitchFamily="18" charset="0"/>
            </a:endParaRPr>
          </a:p>
          <a:p>
            <a:pPr marL="0" indent="0">
              <a:buNone/>
            </a:pPr>
            <a:r>
              <a:rPr lang="en-MY" sz="3000" i="1" dirty="0">
                <a:latin typeface="Georgia Pro Cond" panose="02040506050405020303" pitchFamily="18" charset="0"/>
              </a:rPr>
              <a:t>“Come and see, Lord,” they replied.</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35 </a:t>
            </a:r>
            <a:r>
              <a:rPr lang="en-MY" sz="3000" i="1" dirty="0">
                <a:latin typeface="Georgia Pro Cond" panose="02040506050405020303" pitchFamily="18" charset="0"/>
              </a:rPr>
              <a:t>Jesus wept.</a:t>
            </a:r>
            <a:endParaRPr lang="en-MY" sz="3000" dirty="0">
              <a:latin typeface="Georgia Pro Cond" panose="02040506050405020303" pitchFamily="18" charset="0"/>
            </a:endParaRPr>
          </a:p>
          <a:p>
            <a:pPr marL="0" indent="0">
              <a:buNone/>
            </a:pPr>
            <a:endParaRPr lang="en-MY" dirty="0">
              <a:latin typeface="Georgia Pro Cond" panose="02040506050405020303" pitchFamily="18" charset="0"/>
            </a:endParaRPr>
          </a:p>
        </p:txBody>
      </p:sp>
    </p:spTree>
    <p:extLst>
      <p:ext uri="{BB962C8B-B14F-4D97-AF65-F5344CB8AC3E}">
        <p14:creationId xmlns:p14="http://schemas.microsoft.com/office/powerpoint/2010/main" val="30086913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8" name="Content Placeholder 2">
            <a:extLst>
              <a:ext uri="{FF2B5EF4-FFF2-40B4-BE49-F238E27FC236}">
                <a16:creationId xmlns:a16="http://schemas.microsoft.com/office/drawing/2014/main" id="{0AD7F557-F787-42F6-9A39-B5226ED06C94}"/>
              </a:ext>
            </a:extLst>
          </p:cNvPr>
          <p:cNvSpPr>
            <a:spLocks noGrp="1"/>
          </p:cNvSpPr>
          <p:nvPr>
            <p:ph idx="1"/>
          </p:nvPr>
        </p:nvSpPr>
        <p:spPr>
          <a:xfrm>
            <a:off x="838200" y="1825625"/>
            <a:ext cx="10515600" cy="4351338"/>
          </a:xfrm>
        </p:spPr>
        <p:txBody>
          <a:bodyPr>
            <a:normAutofit lnSpcReduction="10000"/>
          </a:bodyPr>
          <a:lstStyle/>
          <a:p>
            <a:pPr marL="0" indent="0">
              <a:buNone/>
            </a:pPr>
            <a:r>
              <a:rPr lang="en-MY" b="1" i="1" baseline="30000" dirty="0">
                <a:latin typeface="Georgia Pro Cond" panose="02040506050405020303" pitchFamily="18" charset="0"/>
              </a:rPr>
              <a:t>36 </a:t>
            </a:r>
            <a:r>
              <a:rPr lang="en-MY" i="1" dirty="0">
                <a:latin typeface="Georgia Pro Cond" panose="02040506050405020303" pitchFamily="18" charset="0"/>
              </a:rPr>
              <a:t>Then the Jews said, “See how he loved him!”</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37 </a:t>
            </a:r>
            <a:r>
              <a:rPr lang="en-MY" i="1" dirty="0">
                <a:latin typeface="Georgia Pro Cond" panose="02040506050405020303" pitchFamily="18" charset="0"/>
              </a:rPr>
              <a:t>But some of them said, “Could not he who opened the eyes of the blind man have kept this man from dying?”</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38 </a:t>
            </a:r>
            <a:r>
              <a:rPr lang="en-MY" i="1" dirty="0">
                <a:latin typeface="Georgia Pro Cond" panose="02040506050405020303" pitchFamily="18" charset="0"/>
              </a:rPr>
              <a:t>Jesus, once more deeply moved, came to the tomb. It was a cave with a stone laid across the entrance. </a:t>
            </a:r>
            <a:r>
              <a:rPr lang="en-MY" b="1" i="1" baseline="30000" dirty="0">
                <a:latin typeface="Georgia Pro Cond" panose="02040506050405020303" pitchFamily="18" charset="0"/>
              </a:rPr>
              <a:t>39 </a:t>
            </a:r>
            <a:r>
              <a:rPr lang="en-MY" i="1" dirty="0">
                <a:latin typeface="Georgia Pro Cond" panose="02040506050405020303" pitchFamily="18" charset="0"/>
              </a:rPr>
              <a:t>“Take away the stone,” he said.</a:t>
            </a:r>
            <a:endParaRPr lang="en-MY" dirty="0">
              <a:latin typeface="Georgia Pro Cond" panose="02040506050405020303" pitchFamily="18" charset="0"/>
            </a:endParaRPr>
          </a:p>
          <a:p>
            <a:pPr marL="0" indent="0">
              <a:buNone/>
            </a:pPr>
            <a:r>
              <a:rPr lang="en-MY" i="1" dirty="0">
                <a:latin typeface="Georgia Pro Cond" panose="02040506050405020303" pitchFamily="18" charset="0"/>
              </a:rPr>
              <a:t>“But, Lord,” said Martha, the sister of the dead man, “by this time there is a bad </a:t>
            </a:r>
            <a:r>
              <a:rPr lang="en-MY" i="1" dirty="0" err="1">
                <a:latin typeface="Georgia Pro Cond" panose="02040506050405020303" pitchFamily="18" charset="0"/>
              </a:rPr>
              <a:t>odor</a:t>
            </a:r>
            <a:r>
              <a:rPr lang="en-MY" i="1" dirty="0">
                <a:latin typeface="Georgia Pro Cond" panose="02040506050405020303" pitchFamily="18" charset="0"/>
              </a:rPr>
              <a:t>, for he has been there four days.”</a:t>
            </a:r>
            <a:endParaRPr lang="en-MY" dirty="0">
              <a:latin typeface="Georgia Pro Cond" panose="02040506050405020303" pitchFamily="18" charset="0"/>
            </a:endParaRPr>
          </a:p>
          <a:p>
            <a:pPr marL="0" indent="0">
              <a:buNone/>
            </a:pPr>
            <a:r>
              <a:rPr lang="en-MY" b="1" i="1" baseline="30000" dirty="0">
                <a:latin typeface="Georgia Pro Cond" panose="02040506050405020303" pitchFamily="18" charset="0"/>
              </a:rPr>
              <a:t>40 </a:t>
            </a:r>
            <a:r>
              <a:rPr lang="en-MY" i="1" dirty="0">
                <a:latin typeface="Georgia Pro Cond" panose="02040506050405020303" pitchFamily="18" charset="0"/>
              </a:rPr>
              <a:t>Then Jesus said, “Did I not tell you that if you believe, you will see the glory of God?”</a:t>
            </a:r>
            <a:endParaRPr lang="en-MY" dirty="0">
              <a:latin typeface="Georgia Pro Cond" panose="02040506050405020303" pitchFamily="18" charset="0"/>
            </a:endParaRPr>
          </a:p>
          <a:p>
            <a:pPr marL="0" indent="0">
              <a:buNone/>
            </a:pPr>
            <a:endParaRPr lang="en-MY" dirty="0">
              <a:latin typeface="Georgia Pro Cond" panose="02040506050405020303" pitchFamily="18" charset="0"/>
            </a:endParaRPr>
          </a:p>
        </p:txBody>
      </p:sp>
    </p:spTree>
    <p:extLst>
      <p:ext uri="{BB962C8B-B14F-4D97-AF65-F5344CB8AC3E}">
        <p14:creationId xmlns:p14="http://schemas.microsoft.com/office/powerpoint/2010/main" val="364850516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lated image">
            <a:extLst>
              <a:ext uri="{FF2B5EF4-FFF2-40B4-BE49-F238E27FC236}">
                <a16:creationId xmlns:a16="http://schemas.microsoft.com/office/drawing/2014/main" id="{6E4B23BD-62AC-4B49-927C-557C27BCCC0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02B530-007F-4A36-B2A3-EF3B350BFC23}"/>
              </a:ext>
            </a:extLst>
          </p:cNvPr>
          <p:cNvSpPr>
            <a:spLocks noGrp="1"/>
          </p:cNvSpPr>
          <p:nvPr>
            <p:ph type="title"/>
          </p:nvPr>
        </p:nvSpPr>
        <p:spPr>
          <a:xfrm>
            <a:off x="838200" y="365125"/>
            <a:ext cx="10515600" cy="1325563"/>
          </a:xfrm>
        </p:spPr>
        <p:txBody>
          <a:bodyPr>
            <a:normAutofit/>
          </a:bodyPr>
          <a:lstStyle/>
          <a:p>
            <a:r>
              <a:rPr lang="en-MY" dirty="0">
                <a:solidFill>
                  <a:srgbClr val="FFFFFF"/>
                </a:solidFill>
                <a:latin typeface="Georgia Pro Cond Black" panose="02040A06050405020203" pitchFamily="18" charset="0"/>
              </a:rPr>
              <a:t>John 11:1-46</a:t>
            </a:r>
          </a:p>
        </p:txBody>
      </p:sp>
      <p:sp>
        <p:nvSpPr>
          <p:cNvPr id="8" name="Content Placeholder 2">
            <a:extLst>
              <a:ext uri="{FF2B5EF4-FFF2-40B4-BE49-F238E27FC236}">
                <a16:creationId xmlns:a16="http://schemas.microsoft.com/office/drawing/2014/main" id="{70CA97C7-5255-4E6E-B8D2-72561BC5B1F0}"/>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MY" sz="3000" b="1" i="1" baseline="30000" dirty="0">
                <a:latin typeface="Georgia Pro Cond" panose="02040506050405020303" pitchFamily="18" charset="0"/>
              </a:rPr>
              <a:t>41 </a:t>
            </a:r>
            <a:r>
              <a:rPr lang="en-MY" sz="3000" i="1" dirty="0">
                <a:latin typeface="Georgia Pro Cond" panose="02040506050405020303" pitchFamily="18" charset="0"/>
              </a:rPr>
              <a:t>So they took away the stone. Then Jesus looked up and said, “Father, I thank you that you have heard me. </a:t>
            </a:r>
            <a:r>
              <a:rPr lang="en-MY" sz="3000" b="1" i="1" baseline="30000" dirty="0">
                <a:latin typeface="Georgia Pro Cond" panose="02040506050405020303" pitchFamily="18" charset="0"/>
              </a:rPr>
              <a:t>42 </a:t>
            </a:r>
            <a:r>
              <a:rPr lang="en-MY" sz="3000" i="1" dirty="0">
                <a:latin typeface="Georgia Pro Cond" panose="02040506050405020303" pitchFamily="18" charset="0"/>
              </a:rPr>
              <a:t>I knew that you always hear me, but I said this for the benefit of the people standing here, that they may believe that you sent me.”</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43 </a:t>
            </a:r>
            <a:r>
              <a:rPr lang="en-MY" sz="3000" i="1" dirty="0">
                <a:latin typeface="Georgia Pro Cond" panose="02040506050405020303" pitchFamily="18" charset="0"/>
              </a:rPr>
              <a:t>When he had said this, Jesus called in a loud voice, “Lazarus, come out!” </a:t>
            </a:r>
            <a:r>
              <a:rPr lang="en-MY" sz="3000" b="1" i="1" baseline="30000" dirty="0">
                <a:latin typeface="Georgia Pro Cond" panose="02040506050405020303" pitchFamily="18" charset="0"/>
              </a:rPr>
              <a:t>44 </a:t>
            </a:r>
            <a:r>
              <a:rPr lang="en-MY" sz="3000" i="1" dirty="0">
                <a:latin typeface="Georgia Pro Cond" panose="02040506050405020303" pitchFamily="18" charset="0"/>
              </a:rPr>
              <a:t>The dead man came out, his hands and feet wrapped with strips of linen, and a cloth around his face.</a:t>
            </a:r>
            <a:endParaRPr lang="en-MY" sz="3000" dirty="0">
              <a:latin typeface="Georgia Pro Cond" panose="02040506050405020303" pitchFamily="18" charset="0"/>
            </a:endParaRPr>
          </a:p>
          <a:p>
            <a:pPr marL="0" indent="0">
              <a:buNone/>
            </a:pPr>
            <a:r>
              <a:rPr lang="en-MY" sz="3000" i="1" dirty="0">
                <a:latin typeface="Georgia Pro Cond" panose="02040506050405020303" pitchFamily="18" charset="0"/>
              </a:rPr>
              <a:t>Jesus said to them, “Take off the grave clothes and let him go.”</a:t>
            </a:r>
            <a:endParaRPr lang="en-MY" sz="3000" dirty="0">
              <a:latin typeface="Georgia Pro Cond" panose="02040506050405020303" pitchFamily="18" charset="0"/>
            </a:endParaRPr>
          </a:p>
          <a:p>
            <a:pPr marL="0" indent="0">
              <a:buNone/>
            </a:pPr>
            <a:r>
              <a:rPr lang="en-MY" sz="3000" b="1" i="1" baseline="30000" dirty="0">
                <a:latin typeface="Georgia Pro Cond" panose="02040506050405020303" pitchFamily="18" charset="0"/>
              </a:rPr>
              <a:t>45 </a:t>
            </a:r>
            <a:r>
              <a:rPr lang="en-MY" sz="3000" i="1" dirty="0">
                <a:latin typeface="Georgia Pro Cond" panose="02040506050405020303" pitchFamily="18" charset="0"/>
              </a:rPr>
              <a:t>Therefore many of the Jews who had come to visit Mary, and had seen what Jesus did, believed in him. </a:t>
            </a:r>
            <a:r>
              <a:rPr lang="en-MY" sz="3000" b="1" i="1" baseline="30000" dirty="0">
                <a:latin typeface="Georgia Pro Cond" panose="02040506050405020303" pitchFamily="18" charset="0"/>
              </a:rPr>
              <a:t>46 </a:t>
            </a:r>
            <a:r>
              <a:rPr lang="en-MY" sz="3000" i="1" dirty="0">
                <a:latin typeface="Georgia Pro Cond" panose="02040506050405020303" pitchFamily="18" charset="0"/>
              </a:rPr>
              <a:t>But some of them went to the Pharisees and told them what Jesus had done.</a:t>
            </a:r>
            <a:endParaRPr lang="en-MY" sz="3000" dirty="0">
              <a:latin typeface="Georgia Pro Cond" panose="02040506050405020303" pitchFamily="18" charset="0"/>
            </a:endParaRPr>
          </a:p>
          <a:p>
            <a:pPr marL="0" indent="0">
              <a:buNone/>
            </a:pPr>
            <a:endParaRPr lang="en-MY" dirty="0">
              <a:latin typeface="Georgia Pro Cond" panose="02040506050405020303" pitchFamily="18" charset="0"/>
            </a:endParaRPr>
          </a:p>
        </p:txBody>
      </p:sp>
    </p:spTree>
    <p:extLst>
      <p:ext uri="{BB962C8B-B14F-4D97-AF65-F5344CB8AC3E}">
        <p14:creationId xmlns:p14="http://schemas.microsoft.com/office/powerpoint/2010/main" val="233879513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9F51D5DD-0208-4CEB-915E-E49F8F3A7D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8DEF31-A4CE-4C7C-A71C-6CB8667AC647}"/>
              </a:ext>
            </a:extLst>
          </p:cNvPr>
          <p:cNvSpPr>
            <a:spLocks noGrp="1"/>
          </p:cNvSpPr>
          <p:nvPr>
            <p:ph type="title"/>
          </p:nvPr>
        </p:nvSpPr>
        <p:spPr>
          <a:solidFill>
            <a:schemeClr val="bg1">
              <a:alpha val="70000"/>
            </a:schemeClr>
          </a:solidFill>
        </p:spPr>
        <p:txBody>
          <a:bodyPr/>
          <a:lstStyle/>
          <a:p>
            <a:r>
              <a:rPr lang="en-MY" dirty="0">
                <a:latin typeface="Georgia Pro Cond Black" panose="02040A06050405020203" pitchFamily="18" charset="0"/>
              </a:rPr>
              <a:t>Introduction</a:t>
            </a:r>
          </a:p>
        </p:txBody>
      </p:sp>
      <p:sp>
        <p:nvSpPr>
          <p:cNvPr id="3" name="Content Placeholder 2">
            <a:extLst>
              <a:ext uri="{FF2B5EF4-FFF2-40B4-BE49-F238E27FC236}">
                <a16:creationId xmlns:a16="http://schemas.microsoft.com/office/drawing/2014/main" id="{DCCB0F4C-1A18-492F-A2A6-CEADB5BE8405}"/>
              </a:ext>
            </a:extLst>
          </p:cNvPr>
          <p:cNvSpPr>
            <a:spLocks noGrp="1"/>
          </p:cNvSpPr>
          <p:nvPr>
            <p:ph idx="1"/>
          </p:nvPr>
        </p:nvSpPr>
        <p:spPr>
          <a:solidFill>
            <a:schemeClr val="bg1">
              <a:alpha val="70000"/>
            </a:schemeClr>
          </a:solidFill>
        </p:spPr>
        <p:txBody>
          <a:bodyPr/>
          <a:lstStyle/>
          <a:p>
            <a:pPr marL="0" indent="0">
              <a:buNone/>
            </a:pPr>
            <a:r>
              <a:rPr lang="en-MY" b="1" i="1" baseline="30000" dirty="0">
                <a:latin typeface="Georgia Pro Cond" panose="02040506050405020303" pitchFamily="18" charset="0"/>
              </a:rPr>
              <a:t>3 </a:t>
            </a:r>
            <a:r>
              <a:rPr lang="en-MY" i="1" dirty="0">
                <a:latin typeface="Georgia Pro Cond" panose="02040506050405020303" pitchFamily="18" charset="0"/>
              </a:rPr>
              <a:t>So the sisters sent word to Jesus, “Lord, the one you love is sick.”</a:t>
            </a:r>
            <a:r>
              <a:rPr lang="en-MY" dirty="0">
                <a:latin typeface="Georgia Pro Cond" panose="02040506050405020303" pitchFamily="18" charset="0"/>
              </a:rPr>
              <a:t> </a:t>
            </a:r>
          </a:p>
          <a:p>
            <a:pPr marL="0" indent="0">
              <a:buNone/>
            </a:pPr>
            <a:r>
              <a:rPr lang="en-MY" b="1" i="1" baseline="30000" dirty="0">
                <a:latin typeface="Georgia Pro Cond" panose="02040506050405020303" pitchFamily="18" charset="0"/>
              </a:rPr>
              <a:t>5 </a:t>
            </a:r>
            <a:r>
              <a:rPr lang="en-MY" i="1" dirty="0">
                <a:latin typeface="Georgia Pro Cond" panose="02040506050405020303" pitchFamily="18" charset="0"/>
              </a:rPr>
              <a:t>Now Jesus loved Martha and her sister and Lazarus. </a:t>
            </a:r>
            <a:endParaRPr lang="en-MY" dirty="0">
              <a:latin typeface="Georgia Pro Cond" panose="02040506050405020303" pitchFamily="18" charset="0"/>
            </a:endParaRPr>
          </a:p>
          <a:p>
            <a:pPr marL="0" indent="0">
              <a:buNone/>
            </a:pPr>
            <a:r>
              <a:rPr lang="en-MY" dirty="0">
                <a:latin typeface="Georgia Pro Cond" panose="02040506050405020303" pitchFamily="18" charset="0"/>
              </a:rPr>
              <a:t>Jesus loved Martha, Mary and Lazarus. But, he did not go to Bethany immediately.</a:t>
            </a:r>
          </a:p>
          <a:p>
            <a:pPr marL="0" indent="0">
              <a:buNone/>
            </a:pPr>
            <a:r>
              <a:rPr lang="en-MY" b="1" i="1" baseline="30000" dirty="0">
                <a:latin typeface="Georgia Pro Cond" panose="02040506050405020303" pitchFamily="18" charset="0"/>
              </a:rPr>
              <a:t>4</a:t>
            </a:r>
            <a:r>
              <a:rPr lang="en-MY" i="1" dirty="0">
                <a:latin typeface="Georgia Pro Cond" panose="02040506050405020303" pitchFamily="18" charset="0"/>
              </a:rPr>
              <a:t>“This sickness will not end in death. No, it is for God’s glory so that God’s Son may be glorified through it.”</a:t>
            </a:r>
            <a:endParaRPr lang="en-MY" dirty="0">
              <a:latin typeface="Georgia Pro Cond" panose="02040506050405020303" pitchFamily="18" charset="0"/>
            </a:endParaRPr>
          </a:p>
          <a:p>
            <a:pPr marL="0" indent="0">
              <a:buNone/>
            </a:pPr>
            <a:r>
              <a:rPr lang="en-MY" dirty="0">
                <a:latin typeface="Georgia Pro Cond" panose="02040506050405020303" pitchFamily="18" charset="0"/>
              </a:rPr>
              <a:t>“Glory” or “glorified”:</a:t>
            </a:r>
          </a:p>
          <a:p>
            <a:pPr marL="0" indent="0">
              <a:buNone/>
            </a:pPr>
            <a:r>
              <a:rPr lang="en-MY" dirty="0">
                <a:latin typeface="Georgia Pro Cond" panose="02040506050405020303" pitchFamily="18" charset="0"/>
              </a:rPr>
              <a:t>1. Self-disclosure, a revelation of who Jesus is</a:t>
            </a:r>
          </a:p>
          <a:p>
            <a:pPr marL="0" indent="0">
              <a:buNone/>
            </a:pPr>
            <a:r>
              <a:rPr lang="en-MY" dirty="0">
                <a:latin typeface="Georgia Pro Cond" panose="02040506050405020303" pitchFamily="18" charset="0"/>
              </a:rPr>
              <a:t>2. The death of Jesus on the cross brings God glory</a:t>
            </a:r>
          </a:p>
        </p:txBody>
      </p:sp>
    </p:spTree>
    <p:extLst>
      <p:ext uri="{BB962C8B-B14F-4D97-AF65-F5344CB8AC3E}">
        <p14:creationId xmlns:p14="http://schemas.microsoft.com/office/powerpoint/2010/main" val="419248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4CCAB67-640B-49EE-AEC9-95A9C44B3B1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596" r="551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BFC642-3B06-4F55-B3E4-7680EA4E39EA}"/>
              </a:ext>
            </a:extLst>
          </p:cNvPr>
          <p:cNvSpPr>
            <a:spLocks noGrp="1"/>
          </p:cNvSpPr>
          <p:nvPr>
            <p:ph type="title"/>
          </p:nvPr>
        </p:nvSpPr>
        <p:spPr>
          <a:xfrm>
            <a:off x="838200" y="365125"/>
            <a:ext cx="10515600" cy="1325563"/>
          </a:xfrm>
        </p:spPr>
        <p:txBody>
          <a:bodyPr>
            <a:normAutofit/>
          </a:bodyPr>
          <a:lstStyle/>
          <a:p>
            <a:r>
              <a:rPr lang="en-MY" dirty="0">
                <a:latin typeface="Georgia Pro Cond Black" panose="02040A06050405020203" pitchFamily="18" charset="0"/>
              </a:rPr>
              <a:t>Later than expected (vv. 5-6)</a:t>
            </a:r>
          </a:p>
        </p:txBody>
      </p:sp>
      <p:sp>
        <p:nvSpPr>
          <p:cNvPr id="3" name="Content Placeholder 2">
            <a:extLst>
              <a:ext uri="{FF2B5EF4-FFF2-40B4-BE49-F238E27FC236}">
                <a16:creationId xmlns:a16="http://schemas.microsoft.com/office/drawing/2014/main" id="{3A3C3F10-E20D-4F9D-AE33-2354C50DD3B8}"/>
              </a:ext>
            </a:extLst>
          </p:cNvPr>
          <p:cNvSpPr>
            <a:spLocks noGrp="1"/>
          </p:cNvSpPr>
          <p:nvPr>
            <p:ph idx="1"/>
          </p:nvPr>
        </p:nvSpPr>
        <p:spPr>
          <a:xfrm>
            <a:off x="838200" y="1825625"/>
            <a:ext cx="10515600" cy="4351338"/>
          </a:xfrm>
        </p:spPr>
        <p:txBody>
          <a:bodyPr>
            <a:normAutofit/>
          </a:bodyPr>
          <a:lstStyle/>
          <a:p>
            <a:pPr marL="0" indent="0">
              <a:buNone/>
            </a:pPr>
            <a:r>
              <a:rPr lang="en-MY" sz="2600" b="1" i="1" baseline="30000" dirty="0">
                <a:latin typeface="Georgia Pro Cond" panose="02040506050405020303" pitchFamily="18" charset="0"/>
              </a:rPr>
              <a:t>5 </a:t>
            </a:r>
            <a:r>
              <a:rPr lang="en-MY" sz="2600" i="1" dirty="0">
                <a:latin typeface="Georgia Pro Cond" panose="02040506050405020303" pitchFamily="18" charset="0"/>
              </a:rPr>
              <a:t>Now Jesus </a:t>
            </a:r>
            <a:r>
              <a:rPr lang="en-MY" sz="2600" b="1" i="1" dirty="0">
                <a:latin typeface="Georgia Pro Cond" panose="02040506050405020303" pitchFamily="18" charset="0"/>
              </a:rPr>
              <a:t>loved</a:t>
            </a:r>
            <a:r>
              <a:rPr lang="en-MY" sz="2600" i="1" dirty="0">
                <a:latin typeface="Georgia Pro Cond" panose="02040506050405020303" pitchFamily="18" charset="0"/>
              </a:rPr>
              <a:t> Martha and her sister and Lazarus. </a:t>
            </a:r>
            <a:r>
              <a:rPr lang="en-MY" sz="2600" b="1" i="1" baseline="30000" dirty="0">
                <a:latin typeface="Georgia Pro Cond" panose="02040506050405020303" pitchFamily="18" charset="0"/>
              </a:rPr>
              <a:t>6 </a:t>
            </a:r>
            <a:r>
              <a:rPr lang="en-MY" sz="2600" b="1" i="1" dirty="0">
                <a:latin typeface="Georgia Pro Cond" panose="02040506050405020303" pitchFamily="18" charset="0"/>
              </a:rPr>
              <a:t>So</a:t>
            </a:r>
            <a:r>
              <a:rPr lang="en-MY" sz="2600" i="1" dirty="0">
                <a:latin typeface="Georgia Pro Cond" panose="02040506050405020303" pitchFamily="18" charset="0"/>
              </a:rPr>
              <a:t> when he heard that Lazarus was sick, he stayed where he was two more days.</a:t>
            </a:r>
            <a:endParaRPr lang="en-MY" sz="2600" dirty="0">
              <a:latin typeface="Georgia Pro Cond" panose="02040506050405020303" pitchFamily="18" charset="0"/>
            </a:endParaRPr>
          </a:p>
          <a:p>
            <a:pPr marL="0" lvl="0" indent="0">
              <a:buNone/>
            </a:pPr>
            <a:r>
              <a:rPr lang="en-MY" sz="2600" dirty="0">
                <a:latin typeface="Georgia Pro Cond" panose="02040506050405020303" pitchFamily="18" charset="0"/>
              </a:rPr>
              <a:t>How can Jesus’ delay be motivated by his love for Martha, Mary and Lazarus?</a:t>
            </a:r>
          </a:p>
          <a:p>
            <a:pPr marL="0" indent="0">
              <a:buNone/>
            </a:pPr>
            <a:r>
              <a:rPr lang="en-MY" sz="2600" dirty="0">
                <a:latin typeface="Georgia Pro Cond" panose="02040506050405020303" pitchFamily="18" charset="0"/>
              </a:rPr>
              <a:t>(</a:t>
            </a:r>
            <a:r>
              <a:rPr lang="en-MY" sz="2600" dirty="0" err="1">
                <a:latin typeface="Georgia Pro Cond" panose="02040506050405020303" pitchFamily="18" charset="0"/>
              </a:rPr>
              <a:t>i</a:t>
            </a:r>
            <a:r>
              <a:rPr lang="en-MY" sz="2600" dirty="0">
                <a:latin typeface="Georgia Pro Cond" panose="02040506050405020303" pitchFamily="18" charset="0"/>
              </a:rPr>
              <a:t>) Waiting for the Father’s timing</a:t>
            </a:r>
          </a:p>
          <a:p>
            <a:pPr marL="0" indent="0">
              <a:buNone/>
            </a:pPr>
            <a:r>
              <a:rPr lang="en-MY" sz="2600" dirty="0">
                <a:latin typeface="Georgia Pro Cond" panose="02040506050405020303" pitchFamily="18" charset="0"/>
              </a:rPr>
              <a:t>(ii) Long enough so that no one could misinterpret or dispute the miracle [There were superstitions that the spirit of a deceased may re-enter the body the first 3 days.]</a:t>
            </a:r>
          </a:p>
          <a:p>
            <a:pPr marL="0" indent="0">
              <a:buNone/>
            </a:pPr>
            <a:r>
              <a:rPr lang="en-MY" sz="2600" dirty="0">
                <a:latin typeface="Georgia Pro Cond" panose="02040506050405020303" pitchFamily="18" charset="0"/>
              </a:rPr>
              <a:t>(iii) Healing Lazarus would cost Jesus the opportunity to teach and strengthen their faith in a way that would not be possible without the death of Lazarus</a:t>
            </a:r>
          </a:p>
          <a:p>
            <a:endParaRPr lang="en-MY" sz="2600" dirty="0"/>
          </a:p>
        </p:txBody>
      </p:sp>
    </p:spTree>
    <p:extLst>
      <p:ext uri="{BB962C8B-B14F-4D97-AF65-F5344CB8AC3E}">
        <p14:creationId xmlns:p14="http://schemas.microsoft.com/office/powerpoint/2010/main" val="2824655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3169</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 Pro Cond</vt:lpstr>
      <vt:lpstr>Georgia Pro Cond Black</vt:lpstr>
      <vt:lpstr>Office Theme</vt:lpstr>
      <vt:lpstr>Discovering Life in Jesus Christ John 11:1-46</vt:lpstr>
      <vt:lpstr>John 11:1-46</vt:lpstr>
      <vt:lpstr>John 11:1-46</vt:lpstr>
      <vt:lpstr>John 11:1-46</vt:lpstr>
      <vt:lpstr>John 11:1-46</vt:lpstr>
      <vt:lpstr>John 11:1-46</vt:lpstr>
      <vt:lpstr>John 11:1-46</vt:lpstr>
      <vt:lpstr>Introduction</vt:lpstr>
      <vt:lpstr>Later than expected (vv. 5-6)</vt:lpstr>
      <vt:lpstr>The disciples’ concerns and response (vv. 8-16)</vt:lpstr>
      <vt:lpstr>The disciples’ concerns and response (vv. 8-16)</vt:lpstr>
      <vt:lpstr>What we think we need (vv. 21 &amp; 32)</vt:lpstr>
      <vt:lpstr>What we think we need (vv. 21 &amp; 32)</vt:lpstr>
      <vt:lpstr>What Jesus says we need (vv. 25-26)</vt:lpstr>
      <vt:lpstr>What Jesus says we need (vv. 25-26)</vt:lpstr>
      <vt:lpstr>What Jesus says we need (vv. 25-26)</vt:lpstr>
      <vt:lpstr>What Jesus says we need (vv. 25-26)</vt:lpstr>
      <vt:lpstr>Jesus’ grief and anger (vv. 33-37)</vt:lpstr>
      <vt:lpstr>What is our faith built on?</vt:lpstr>
      <vt:lpstr>“I am the resurrection and the life. The one who believes in me will live, eventhough they die; 26 and whoever lives by believing in me will never die. Do you believe this?”</vt:lpstr>
      <vt:lpstr>PowerPoint Presentation</vt:lpstr>
      <vt:lpstr>Response</vt:lpstr>
      <vt:lpstr>Prayer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Life in Jesus Christ John 11:1-46</dc:title>
  <dc:creator>Jacqueline Bong</dc:creator>
  <cp:lastModifiedBy>Jacqueline Bong</cp:lastModifiedBy>
  <cp:revision>5</cp:revision>
  <dcterms:created xsi:type="dcterms:W3CDTF">2020-05-13T09:49:55Z</dcterms:created>
  <dcterms:modified xsi:type="dcterms:W3CDTF">2020-05-13T10:44:48Z</dcterms:modified>
</cp:coreProperties>
</file>