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6A85-6A6D-481A-BB09-59AA704618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2313AD7-A50E-4089-9467-C11110144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EB997BB-1537-410B-80DF-35445BF31B92}"/>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5" name="Footer Placeholder 4">
            <a:extLst>
              <a:ext uri="{FF2B5EF4-FFF2-40B4-BE49-F238E27FC236}">
                <a16:creationId xmlns:a16="http://schemas.microsoft.com/office/drawing/2014/main" id="{B06B6DDF-18DF-4EC3-9B7B-D0E7C1843CB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B7C1684-341D-4DDE-AD0E-3D5798D8260B}"/>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4375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E54F-9B70-44D5-8DB7-2A98C37F813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EE21957-63DA-4A51-913C-58F3C9614E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6DD662E-050F-4609-B525-0C181F3035D6}"/>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5" name="Footer Placeholder 4">
            <a:extLst>
              <a:ext uri="{FF2B5EF4-FFF2-40B4-BE49-F238E27FC236}">
                <a16:creationId xmlns:a16="http://schemas.microsoft.com/office/drawing/2014/main" id="{A4B0EBC5-952E-4389-97FB-3E1214E9FE2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000F2DD-7DA6-4511-AEFB-4D91C1F29646}"/>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246321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7DC7A-88FB-4689-9984-BC09BC237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6DEC9F9-2B0C-4913-9A79-FEBB7BAE37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0B8C873-0F24-4655-B578-9E1BEF2B473F}"/>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5" name="Footer Placeholder 4">
            <a:extLst>
              <a:ext uri="{FF2B5EF4-FFF2-40B4-BE49-F238E27FC236}">
                <a16:creationId xmlns:a16="http://schemas.microsoft.com/office/drawing/2014/main" id="{F47A6C1D-0D54-47A5-A1AB-FD83717AAFA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E1FF239-D0CC-4305-8F56-584D6C2F31E5}"/>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133896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82B6-888A-4B8E-BE13-32126DE6BBD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64B033F-ABAE-450F-90B3-5B5DFE381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799AD0F-400F-4637-9D5D-F185D419141C}"/>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5" name="Footer Placeholder 4">
            <a:extLst>
              <a:ext uri="{FF2B5EF4-FFF2-40B4-BE49-F238E27FC236}">
                <a16:creationId xmlns:a16="http://schemas.microsoft.com/office/drawing/2014/main" id="{683AC81B-1313-459F-9ACD-0391C565DA6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69EED5D-F208-4A35-B856-4057A650208D}"/>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85426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90FF-4183-4C63-8801-E3B4D405E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D2C4D73-6C7C-4216-98D3-BFBF8CA885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385F0-BEE0-421A-AF82-1F5A498056FF}"/>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5" name="Footer Placeholder 4">
            <a:extLst>
              <a:ext uri="{FF2B5EF4-FFF2-40B4-BE49-F238E27FC236}">
                <a16:creationId xmlns:a16="http://schemas.microsoft.com/office/drawing/2014/main" id="{8E20AF18-25C6-427B-B7C4-9C57B651445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D16629F-2444-435E-90EE-85CF990B4E1E}"/>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115940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84DA-F743-4959-9627-BB2D6C3DD05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DEA6BF40-E672-4881-A6CB-259F450680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6F080D3-8F93-4016-80C0-69C1232B5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DCC5938-8DE6-4088-8FCF-36B871FCAD15}"/>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6" name="Footer Placeholder 5">
            <a:extLst>
              <a:ext uri="{FF2B5EF4-FFF2-40B4-BE49-F238E27FC236}">
                <a16:creationId xmlns:a16="http://schemas.microsoft.com/office/drawing/2014/main" id="{B77AE832-3A10-4AAB-B194-79564F33F8C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8135164-BDFF-4350-8E39-DB5C8C03EC96}"/>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107174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12EE-20D2-475E-93BC-CFF16BA1AEF4}"/>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DAF7FE0-92DB-4F3D-A0DD-CC154107C0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3993D-2B02-4ECD-8DE0-746E271A3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9B85DBD-B8C2-4F12-9EFE-E6E46C3D3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512B39-85F1-487C-A56B-B758E26606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904C1572-6CFB-45E4-9EE2-20E9AA119865}"/>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8" name="Footer Placeholder 7">
            <a:extLst>
              <a:ext uri="{FF2B5EF4-FFF2-40B4-BE49-F238E27FC236}">
                <a16:creationId xmlns:a16="http://schemas.microsoft.com/office/drawing/2014/main" id="{0822CD1C-C3C1-4E6D-80CA-43408AD8E1F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5505879C-9F05-474C-99DC-0BA9AD6FDA25}"/>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14383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5CD-A792-408E-A7AA-2112A3823DBE}"/>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D39FC29-D379-4246-AEF3-16ED8ABD5A9A}"/>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4" name="Footer Placeholder 3">
            <a:extLst>
              <a:ext uri="{FF2B5EF4-FFF2-40B4-BE49-F238E27FC236}">
                <a16:creationId xmlns:a16="http://schemas.microsoft.com/office/drawing/2014/main" id="{E456703A-AB72-4C48-B379-F3C9C7B5AA5D}"/>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80FA177-F39C-40E3-A3C2-1F4B8EB1885F}"/>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41401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92D0A-1EC8-4D44-8E1D-43285AE4CC95}"/>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3" name="Footer Placeholder 2">
            <a:extLst>
              <a:ext uri="{FF2B5EF4-FFF2-40B4-BE49-F238E27FC236}">
                <a16:creationId xmlns:a16="http://schemas.microsoft.com/office/drawing/2014/main" id="{DB4BD268-FF4A-48C4-8FEB-E4EE2964DEF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27D5898-FC16-4F29-82C4-F7D4033D6258}"/>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181941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22CB-5F73-4500-BC09-45F58D43C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3B6A8828-5063-49E2-88D6-800A36A88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D5349FC-7DAD-4144-BC7F-A04101BA5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7D08F-8BB7-4AC0-B859-9E1657A93DD9}"/>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6" name="Footer Placeholder 5">
            <a:extLst>
              <a:ext uri="{FF2B5EF4-FFF2-40B4-BE49-F238E27FC236}">
                <a16:creationId xmlns:a16="http://schemas.microsoft.com/office/drawing/2014/main" id="{4CA36E94-24C2-48D7-B66E-FDD1E289CA5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60A279F-2D1E-477C-BF08-DB45CC44724E}"/>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420490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B0A5-9AC5-4B7C-BAE4-6DE611D04B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A7C33FE2-823B-4AB3-AA5D-1ECA17C14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D207B6F3-AEB4-4780-A9FE-65FDFDC41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333C6-BC6E-4A20-B47F-ECAE8311D165}"/>
              </a:ext>
            </a:extLst>
          </p:cNvPr>
          <p:cNvSpPr>
            <a:spLocks noGrp="1"/>
          </p:cNvSpPr>
          <p:nvPr>
            <p:ph type="dt" sz="half" idx="10"/>
          </p:nvPr>
        </p:nvSpPr>
        <p:spPr/>
        <p:txBody>
          <a:bodyPr/>
          <a:lstStyle/>
          <a:p>
            <a:fld id="{2CDB87BA-CA28-404B-99DD-51F9E3102CDC}" type="datetimeFigureOut">
              <a:rPr lang="en-ID" smtClean="0"/>
              <a:t>16/05/2020</a:t>
            </a:fld>
            <a:endParaRPr lang="en-ID"/>
          </a:p>
        </p:txBody>
      </p:sp>
      <p:sp>
        <p:nvSpPr>
          <p:cNvPr id="6" name="Footer Placeholder 5">
            <a:extLst>
              <a:ext uri="{FF2B5EF4-FFF2-40B4-BE49-F238E27FC236}">
                <a16:creationId xmlns:a16="http://schemas.microsoft.com/office/drawing/2014/main" id="{2741AA54-B642-411E-B67D-6C3B3902B68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7ED22A7-46A4-4A5D-B9A4-6666C100A554}"/>
              </a:ext>
            </a:extLst>
          </p:cNvPr>
          <p:cNvSpPr>
            <a:spLocks noGrp="1"/>
          </p:cNvSpPr>
          <p:nvPr>
            <p:ph type="sldNum" sz="quarter" idx="12"/>
          </p:nvPr>
        </p:nvSpPr>
        <p:spPr/>
        <p:txBody>
          <a:bodyPr/>
          <a:lstStyle/>
          <a:p>
            <a:fld id="{09082C05-3129-40CC-A426-845309A511A5}" type="slidenum">
              <a:rPr lang="en-ID" smtClean="0"/>
              <a:t>‹#›</a:t>
            </a:fld>
            <a:endParaRPr lang="en-ID"/>
          </a:p>
        </p:txBody>
      </p:sp>
    </p:spTree>
    <p:extLst>
      <p:ext uri="{BB962C8B-B14F-4D97-AF65-F5344CB8AC3E}">
        <p14:creationId xmlns:p14="http://schemas.microsoft.com/office/powerpoint/2010/main" val="40998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59C8F-858D-4EAA-B33E-500CEA79E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C3C70A3-FAC2-4409-A1BC-2BF2890AE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64B8315-1060-4EEF-9C14-BED89402A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B87BA-CA28-404B-99DD-51F9E3102CDC}" type="datetimeFigureOut">
              <a:rPr lang="en-ID" smtClean="0"/>
              <a:t>16/05/2020</a:t>
            </a:fld>
            <a:endParaRPr lang="en-ID"/>
          </a:p>
        </p:txBody>
      </p:sp>
      <p:sp>
        <p:nvSpPr>
          <p:cNvPr id="5" name="Footer Placeholder 4">
            <a:extLst>
              <a:ext uri="{FF2B5EF4-FFF2-40B4-BE49-F238E27FC236}">
                <a16:creationId xmlns:a16="http://schemas.microsoft.com/office/drawing/2014/main" id="{751C2721-1F46-4D42-94A6-B8B323C0D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6321C6E-FB20-4CAA-BFAB-13E4A2BE9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82C05-3129-40CC-A426-845309A511A5}" type="slidenum">
              <a:rPr lang="en-ID" smtClean="0"/>
              <a:t>‹#›</a:t>
            </a:fld>
            <a:endParaRPr lang="en-ID"/>
          </a:p>
        </p:txBody>
      </p:sp>
    </p:spTree>
    <p:extLst>
      <p:ext uri="{BB962C8B-B14F-4D97-AF65-F5344CB8AC3E}">
        <p14:creationId xmlns:p14="http://schemas.microsoft.com/office/powerpoint/2010/main" val="3823060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8"/>
          <p:cNvSpPr txBox="1">
            <a:spLocks noChangeAspect="1"/>
          </p:cNvSpPr>
          <p:nvPr/>
        </p:nvSpPr>
        <p:spPr>
          <a:xfrm>
            <a:off x="482600" y="2259450"/>
            <a:ext cx="11226800" cy="2339102"/>
          </a:xfrm>
          <a:prstGeom prst="rect">
            <a:avLst/>
          </a:prstGeom>
          <a:solidFill>
            <a:schemeClr val="tx1">
              <a:alpha val="50000"/>
            </a:schemeClr>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6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 Religion</a:t>
            </a:r>
          </a:p>
          <a:p>
            <a:pPr lvl="0" algn="ct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Worship, Faith &amp; Devotion to God</a:t>
            </a:r>
          </a:p>
          <a:p>
            <a:pPr lvl="0" algn="ctr"/>
            <a:r>
              <a:rPr lang="en-US" sz="3600" b="1" dirty="0">
                <a:solidFill>
                  <a:schemeClr val="bg1"/>
                </a:solidFill>
                <a:effectLst>
                  <a:outerShdw blurRad="38100" dist="38100" dir="2700000" algn="tl">
                    <a:srgbClr val="000000">
                      <a:alpha val="43137"/>
                    </a:srgbClr>
                  </a:outerShdw>
                </a:effectLst>
              </a:rPr>
              <a:t>Zechariah 7:1 – 14</a:t>
            </a:r>
            <a:endParaRPr lang="en-GB"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365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endParaRPr lang="en-US" sz="1900" dirty="0">
              <a:solidFill>
                <a:prstClr val="black"/>
              </a:solidFill>
            </a:endParaRPr>
          </a:p>
          <a:p>
            <a:pPr marL="457200" indent="-457200">
              <a:lnSpc>
                <a:spcPct val="90000"/>
              </a:lnSpc>
              <a:spcBef>
                <a:spcPts val="1000"/>
              </a:spcBef>
              <a:buFont typeface="Arial" panose="020B0604020202020204" pitchFamily="34" charset="0"/>
              <a:buChar char="•"/>
            </a:pPr>
            <a:endParaRPr lang="en-US" sz="2600" dirty="0">
              <a:solidFill>
                <a:prstClr val="black"/>
              </a:solidFill>
            </a:endParaRPr>
          </a:p>
          <a:p>
            <a:pPr marL="457200" indent="-457200">
              <a:lnSpc>
                <a:spcPct val="90000"/>
              </a:lnSpc>
              <a:spcBef>
                <a:spcPts val="1000"/>
              </a:spcBef>
              <a:buFont typeface="Arial" panose="020B0604020202020204" pitchFamily="34" charset="0"/>
              <a:buChar char="•"/>
            </a:pPr>
            <a:endParaRPr lang="en-US" sz="2600" dirty="0">
              <a:solidFill>
                <a:prstClr val="black"/>
              </a:solidFill>
            </a:endParaRPr>
          </a:p>
          <a:p>
            <a:pPr marL="457200" indent="-457200">
              <a:lnSpc>
                <a:spcPct val="90000"/>
              </a:lnSpc>
              <a:spcBef>
                <a:spcPts val="1000"/>
              </a:spcBef>
              <a:buFont typeface="Arial" panose="020B0604020202020204" pitchFamily="34" charset="0"/>
              <a:buChar char="•"/>
            </a:pPr>
            <a:endParaRPr lang="en-US" sz="2600" dirty="0">
              <a:solidFill>
                <a:prstClr val="black"/>
              </a:solidFill>
            </a:endParaRPr>
          </a:p>
          <a:p>
            <a:pPr marL="457200" indent="-457200">
              <a:lnSpc>
                <a:spcPct val="90000"/>
              </a:lnSpc>
              <a:spcBef>
                <a:spcPts val="1000"/>
              </a:spcBef>
              <a:buFont typeface="Arial" panose="020B0604020202020204" pitchFamily="34" charset="0"/>
              <a:buChar char="•"/>
            </a:pPr>
            <a:endParaRPr lang="en-US" sz="2600" dirty="0">
              <a:solidFill>
                <a:prstClr val="black"/>
              </a:solidFill>
            </a:endParaRPr>
          </a:p>
          <a:p>
            <a:pPr>
              <a:lnSpc>
                <a:spcPct val="90000"/>
              </a:lnSpc>
              <a:spcBef>
                <a:spcPts val="1000"/>
              </a:spcBef>
            </a:pPr>
            <a:r>
              <a:rPr lang="en-US" sz="2400" b="1" dirty="0">
                <a:solidFill>
                  <a:prstClr val="black"/>
                </a:solidFill>
              </a:rPr>
              <a:t>My Spiritual Journey:</a:t>
            </a:r>
          </a:p>
          <a:p>
            <a:pPr marL="514350" indent="-514350">
              <a:lnSpc>
                <a:spcPct val="70000"/>
              </a:lnSpc>
              <a:spcBef>
                <a:spcPts val="1000"/>
              </a:spcBef>
              <a:buFont typeface="+mj-lt"/>
              <a:buAutoNum type="arabicPeriod"/>
            </a:pPr>
            <a:r>
              <a:rPr lang="en-US" sz="2800" dirty="0">
                <a:solidFill>
                  <a:prstClr val="black"/>
                </a:solidFill>
              </a:rPr>
              <a:t>A = B</a:t>
            </a:r>
          </a:p>
          <a:p>
            <a:pPr marL="514350" indent="-514350">
              <a:lnSpc>
                <a:spcPct val="70000"/>
              </a:lnSpc>
              <a:spcBef>
                <a:spcPts val="1000"/>
              </a:spcBef>
              <a:buFont typeface="+mj-lt"/>
              <a:buAutoNum type="arabicPeriod"/>
            </a:pPr>
            <a:r>
              <a:rPr lang="en-US" sz="2800" dirty="0">
                <a:solidFill>
                  <a:prstClr val="black"/>
                </a:solidFill>
              </a:rPr>
              <a:t>A defines B</a:t>
            </a:r>
          </a:p>
          <a:p>
            <a:pPr marL="514350" indent="-514350">
              <a:lnSpc>
                <a:spcPct val="70000"/>
              </a:lnSpc>
              <a:spcBef>
                <a:spcPts val="1000"/>
              </a:spcBef>
              <a:buFont typeface="+mj-lt"/>
              <a:buAutoNum type="arabicPeriod"/>
            </a:pPr>
            <a:r>
              <a:rPr lang="en-US" sz="2800" dirty="0">
                <a:solidFill>
                  <a:prstClr val="black"/>
                </a:solidFill>
              </a:rPr>
              <a:t>B intrudes into A to change everything (Transformation, Sanctification, Renewal).</a:t>
            </a:r>
          </a:p>
          <a:p>
            <a:pPr marL="514350" indent="-514350">
              <a:lnSpc>
                <a:spcPct val="70000"/>
              </a:lnSpc>
              <a:spcBef>
                <a:spcPts val="1000"/>
              </a:spcBef>
              <a:buFont typeface="+mj-lt"/>
              <a:buAutoNum type="arabicPeriod"/>
            </a:pPr>
            <a:r>
              <a:rPr lang="en-US" sz="2800" dirty="0">
                <a:solidFill>
                  <a:prstClr val="black"/>
                </a:solidFill>
              </a:rPr>
              <a:t>From knowing God to Life with God ( Vine and Branches).</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Religion</a:t>
            </a:r>
          </a:p>
        </p:txBody>
      </p:sp>
      <p:graphicFrame>
        <p:nvGraphicFramePr>
          <p:cNvPr id="5" name="Table 4">
            <a:extLst>
              <a:ext uri="{FF2B5EF4-FFF2-40B4-BE49-F238E27FC236}">
                <a16:creationId xmlns:a16="http://schemas.microsoft.com/office/drawing/2014/main" id="{249C63C1-B937-4DAB-BD83-D47047EEE29C}"/>
              </a:ext>
            </a:extLst>
          </p:cNvPr>
          <p:cNvGraphicFramePr>
            <a:graphicFrameLocks/>
          </p:cNvGraphicFramePr>
          <p:nvPr>
            <p:extLst>
              <p:ext uri="{D42A27DB-BD31-4B8C-83A1-F6EECF244321}">
                <p14:modId xmlns:p14="http://schemas.microsoft.com/office/powerpoint/2010/main" val="2840718967"/>
              </p:ext>
            </p:extLst>
          </p:nvPr>
        </p:nvGraphicFramePr>
        <p:xfrm>
          <a:off x="1778000" y="1363132"/>
          <a:ext cx="8636000" cy="2286000"/>
        </p:xfrm>
        <a:graphic>
          <a:graphicData uri="http://schemas.openxmlformats.org/drawingml/2006/table">
            <a:tbl>
              <a:tblPr firstRow="1" bandRow="1">
                <a:tableStyleId>{5C22544A-7EE6-4342-B048-85BDC9FD1C3A}</a:tableStyleId>
              </a:tblPr>
              <a:tblGrid>
                <a:gridCol w="4318000">
                  <a:extLst>
                    <a:ext uri="{9D8B030D-6E8A-4147-A177-3AD203B41FA5}">
                      <a16:colId xmlns:a16="http://schemas.microsoft.com/office/drawing/2014/main" val="677825428"/>
                    </a:ext>
                  </a:extLst>
                </a:gridCol>
                <a:gridCol w="4318000">
                  <a:extLst>
                    <a:ext uri="{9D8B030D-6E8A-4147-A177-3AD203B41FA5}">
                      <a16:colId xmlns:a16="http://schemas.microsoft.com/office/drawing/2014/main" val="3746577258"/>
                    </a:ext>
                  </a:extLst>
                </a:gridCol>
              </a:tblGrid>
              <a:tr h="312821">
                <a:tc>
                  <a:txBody>
                    <a:bodyPr/>
                    <a:lstStyle/>
                    <a:p>
                      <a:pPr algn="ctr"/>
                      <a:r>
                        <a:rPr lang="en-MY" sz="1800" dirty="0"/>
                        <a:t>A</a:t>
                      </a:r>
                      <a:endParaRPr lang="en-ID" sz="1600" dirty="0"/>
                    </a:p>
                  </a:txBody>
                  <a:tcPr>
                    <a:solidFill>
                      <a:schemeClr val="tx1"/>
                    </a:solidFill>
                  </a:tcPr>
                </a:tc>
                <a:tc>
                  <a:txBody>
                    <a:bodyPr/>
                    <a:lstStyle/>
                    <a:p>
                      <a:pPr algn="ctr"/>
                      <a:r>
                        <a:rPr lang="en-MY" sz="1800" dirty="0"/>
                        <a:t>B</a:t>
                      </a:r>
                      <a:endParaRPr lang="en-ID" sz="1600" dirty="0"/>
                    </a:p>
                  </a:txBody>
                  <a:tcPr>
                    <a:solidFill>
                      <a:schemeClr val="accent2"/>
                    </a:solidFill>
                  </a:tcPr>
                </a:tc>
                <a:extLst>
                  <a:ext uri="{0D108BD9-81ED-4DB2-BD59-A6C34878D82A}">
                    <a16:rowId xmlns:a16="http://schemas.microsoft.com/office/drawing/2014/main" val="1816999057"/>
                  </a:ext>
                </a:extLst>
              </a:tr>
              <a:tr h="1515980">
                <a:tc>
                  <a:txBody>
                    <a:bodyPr/>
                    <a:lstStyle/>
                    <a:p>
                      <a:pPr marL="0" indent="0" algn="ctr">
                        <a:buFontTx/>
                        <a:buNone/>
                      </a:pPr>
                      <a:r>
                        <a:rPr lang="en-MY" sz="2000" b="1" dirty="0"/>
                        <a:t>Race and Nationalism </a:t>
                      </a:r>
                    </a:p>
                    <a:p>
                      <a:pPr marL="0" indent="0" algn="ctr">
                        <a:buFontTx/>
                        <a:buNone/>
                      </a:pPr>
                      <a:r>
                        <a:rPr lang="en-MY" sz="2000" b="1" dirty="0"/>
                        <a:t>Success</a:t>
                      </a:r>
                    </a:p>
                    <a:p>
                      <a:pPr marL="0" indent="0" algn="ctr">
                        <a:buFontTx/>
                        <a:buNone/>
                      </a:pPr>
                      <a:r>
                        <a:rPr lang="en-MY" sz="2000" b="1" dirty="0"/>
                        <a:t>Self Righteousness</a:t>
                      </a:r>
                    </a:p>
                    <a:p>
                      <a:pPr marL="0" indent="0" algn="ctr">
                        <a:buFontTx/>
                        <a:buNone/>
                      </a:pPr>
                      <a:r>
                        <a:rPr lang="en-MY" sz="2000" b="1" dirty="0"/>
                        <a:t>Acquisition of Power and Wealth</a:t>
                      </a:r>
                    </a:p>
                    <a:p>
                      <a:pPr marL="0" indent="0" algn="ctr">
                        <a:buFontTx/>
                        <a:buNone/>
                      </a:pPr>
                      <a:r>
                        <a:rPr lang="en-MY" sz="2000" b="1" dirty="0"/>
                        <a:t>Prideful and Selfish Pursuits</a:t>
                      </a:r>
                    </a:p>
                    <a:p>
                      <a:pPr marL="0" indent="0" algn="ctr">
                        <a:buFontTx/>
                        <a:buNone/>
                      </a:pPr>
                      <a:r>
                        <a:rPr lang="en-MY" sz="2000" b="1" dirty="0"/>
                        <a:t>Power : Transactional/ Control</a:t>
                      </a:r>
                    </a:p>
                  </a:txBody>
                  <a:tcPr>
                    <a:solidFill>
                      <a:schemeClr val="bg1">
                        <a:lumMod val="75000"/>
                      </a:schemeClr>
                    </a:solidFill>
                  </a:tcPr>
                </a:tc>
                <a:tc>
                  <a:txBody>
                    <a:bodyPr/>
                    <a:lstStyle/>
                    <a:p>
                      <a:r>
                        <a:rPr lang="en-MY" sz="1600" b="1" dirty="0"/>
                        <a:t>   </a:t>
                      </a:r>
                    </a:p>
                    <a:p>
                      <a:pPr algn="ctr"/>
                      <a:r>
                        <a:rPr lang="en-MY" sz="1600" b="1" dirty="0"/>
                        <a:t>  </a:t>
                      </a:r>
                      <a:r>
                        <a:rPr lang="en-MY" sz="2400" b="1" dirty="0"/>
                        <a:t>God</a:t>
                      </a:r>
                    </a:p>
                    <a:p>
                      <a:pPr algn="ctr"/>
                      <a:r>
                        <a:rPr lang="en-MY" sz="2400" b="1" dirty="0"/>
                        <a:t>  Jesus</a:t>
                      </a:r>
                    </a:p>
                    <a:p>
                      <a:pPr algn="ctr"/>
                      <a:r>
                        <a:rPr lang="en-MY" sz="2400" b="1" dirty="0"/>
                        <a:t>  The Cross</a:t>
                      </a:r>
                    </a:p>
                    <a:p>
                      <a:pPr algn="ctr"/>
                      <a:r>
                        <a:rPr lang="en-MY" sz="2400" b="1" dirty="0"/>
                        <a:t>  Loving God and Others</a:t>
                      </a:r>
                      <a:endParaRPr lang="en-ID" sz="2400" b="1" dirty="0"/>
                    </a:p>
                  </a:txBody>
                  <a:tcPr>
                    <a:solidFill>
                      <a:schemeClr val="accent4">
                        <a:lumMod val="20000"/>
                        <a:lumOff val="80000"/>
                      </a:schemeClr>
                    </a:solidFill>
                  </a:tcPr>
                </a:tc>
                <a:extLst>
                  <a:ext uri="{0D108BD9-81ED-4DB2-BD59-A6C34878D82A}">
                    <a16:rowId xmlns:a16="http://schemas.microsoft.com/office/drawing/2014/main" val="2325040477"/>
                  </a:ext>
                </a:extLst>
              </a:tr>
            </a:tbl>
          </a:graphicData>
        </a:graphic>
      </p:graphicFrame>
    </p:spTree>
    <p:extLst>
      <p:ext uri="{BB962C8B-B14F-4D97-AF65-F5344CB8AC3E}">
        <p14:creationId xmlns:p14="http://schemas.microsoft.com/office/powerpoint/2010/main" val="328307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600" dirty="0">
                <a:solidFill>
                  <a:prstClr val="black"/>
                </a:solidFill>
              </a:rPr>
              <a:t>What does it mean to us to have a relationship with God ?</a:t>
            </a:r>
          </a:p>
          <a:p>
            <a:pPr marL="914400" lvl="1" indent="-457200">
              <a:lnSpc>
                <a:spcPct val="90000"/>
              </a:lnSpc>
              <a:spcBef>
                <a:spcPts val="1000"/>
              </a:spcBef>
              <a:buFont typeface="Arial" panose="020B0604020202020204" pitchFamily="34" charset="0"/>
              <a:buChar char="•"/>
            </a:pPr>
            <a:r>
              <a:rPr lang="en-US" sz="2600" dirty="0">
                <a:solidFill>
                  <a:prstClr val="black"/>
                </a:solidFill>
              </a:rPr>
              <a:t>Loved and Accepted</a:t>
            </a:r>
          </a:p>
          <a:p>
            <a:pPr marL="914400" lvl="1" indent="-457200">
              <a:lnSpc>
                <a:spcPct val="90000"/>
              </a:lnSpc>
              <a:spcBef>
                <a:spcPts val="1000"/>
              </a:spcBef>
              <a:buFont typeface="Arial" panose="020B0604020202020204" pitchFamily="34" charset="0"/>
              <a:buChar char="•"/>
            </a:pPr>
            <a:r>
              <a:rPr lang="en-US" sz="2600" dirty="0">
                <a:solidFill>
                  <a:prstClr val="black"/>
                </a:solidFill>
              </a:rPr>
              <a:t>Covenant People</a:t>
            </a:r>
          </a:p>
          <a:p>
            <a:pPr marL="914400" lvl="1" indent="-457200">
              <a:lnSpc>
                <a:spcPct val="90000"/>
              </a:lnSpc>
              <a:spcBef>
                <a:spcPts val="1000"/>
              </a:spcBef>
              <a:buFont typeface="Arial" panose="020B0604020202020204" pitchFamily="34" charset="0"/>
              <a:buChar char="•"/>
            </a:pPr>
            <a:r>
              <a:rPr lang="en-US" sz="2600" dirty="0">
                <a:solidFill>
                  <a:prstClr val="black"/>
                </a:solidFill>
              </a:rPr>
              <a:t>Worship and Devotion.</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His People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394" y="3817856"/>
            <a:ext cx="3380406" cy="2413610"/>
          </a:xfrm>
          <a:prstGeom prst="rect">
            <a:avLst/>
          </a:prstGeom>
        </p:spPr>
      </p:pic>
    </p:spTree>
    <p:extLst>
      <p:ext uri="{BB962C8B-B14F-4D97-AF65-F5344CB8AC3E}">
        <p14:creationId xmlns:p14="http://schemas.microsoft.com/office/powerpoint/2010/main" val="291975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9</a:t>
            </a:r>
            <a:r>
              <a:rPr lang="en-US" sz="2600" dirty="0">
                <a:solidFill>
                  <a:prstClr val="black"/>
                </a:solidFill>
              </a:rPr>
              <a:t> “This is what the Lord Almighty said: ‘Administer true justice; show mercy and compassion to one another. </a:t>
            </a:r>
            <a:r>
              <a:rPr lang="en-US" sz="2600" baseline="30000" dirty="0">
                <a:solidFill>
                  <a:prstClr val="black"/>
                </a:solidFill>
              </a:rPr>
              <a:t>10</a:t>
            </a:r>
            <a:r>
              <a:rPr lang="en-US" sz="2600" dirty="0">
                <a:solidFill>
                  <a:prstClr val="black"/>
                </a:solidFill>
              </a:rPr>
              <a:t> Do not oppress the widow or the fatherless, the foreigner or the poor. Do not plot evil against each other.’</a:t>
            </a:r>
            <a:br>
              <a:rPr lang="en-US" sz="2600" dirty="0">
                <a:solidFill>
                  <a:prstClr val="black"/>
                </a:solidFill>
              </a:rPr>
            </a:br>
            <a:r>
              <a:rPr lang="en-US" sz="2600" baseline="30000" dirty="0">
                <a:solidFill>
                  <a:prstClr val="black"/>
                </a:solidFill>
              </a:rPr>
              <a:t>11</a:t>
            </a:r>
            <a:r>
              <a:rPr lang="en-US" sz="2600" dirty="0">
                <a:solidFill>
                  <a:prstClr val="black"/>
                </a:solidFill>
              </a:rPr>
              <a:t> “But they refused to pay attention; stubbornly they turned their backs and covered their ears. (Zechariah 7:9 – 11)</a:t>
            </a:r>
          </a:p>
          <a:p>
            <a:pPr>
              <a:lnSpc>
                <a:spcPct val="90000"/>
              </a:lnSpc>
              <a:spcBef>
                <a:spcPts val="1000"/>
              </a:spcBef>
            </a:pPr>
            <a:endParaRPr lang="en-US" sz="2600" dirty="0">
              <a:solidFill>
                <a:prstClr val="black"/>
              </a:solidFill>
            </a:endParaRP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God is Good</a:t>
            </a:r>
          </a:p>
        </p:txBody>
      </p:sp>
      <p:pic>
        <p:nvPicPr>
          <p:cNvPr id="2" name="Picture 1"/>
          <p:cNvPicPr>
            <a:picLocks noChangeAspect="1"/>
          </p:cNvPicPr>
          <p:nvPr/>
        </p:nvPicPr>
        <p:blipFill rotWithShape="1">
          <a:blip r:embed="rId3"/>
          <a:srcRect l="18853" t="17572" r="52848" b="49439"/>
          <a:stretch/>
        </p:blipFill>
        <p:spPr>
          <a:xfrm>
            <a:off x="7974938" y="4015819"/>
            <a:ext cx="3378861" cy="2215647"/>
          </a:xfrm>
          <a:prstGeom prst="rect">
            <a:avLst/>
          </a:prstGeom>
        </p:spPr>
      </p:pic>
    </p:spTree>
    <p:extLst>
      <p:ext uri="{BB962C8B-B14F-4D97-AF65-F5344CB8AC3E}">
        <p14:creationId xmlns:p14="http://schemas.microsoft.com/office/powerpoint/2010/main" val="359024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6</a:t>
            </a:r>
            <a:r>
              <a:rPr lang="en-US" sz="2600" dirty="0">
                <a:solidFill>
                  <a:prstClr val="black"/>
                </a:solidFill>
              </a:rPr>
              <a:t> With what shall I come before the Lord and bow down before the exalted God? Shall I come before him with burnt offerings,</a:t>
            </a:r>
            <a:br>
              <a:rPr lang="en-US" sz="2600" dirty="0">
                <a:solidFill>
                  <a:prstClr val="black"/>
                </a:solidFill>
              </a:rPr>
            </a:br>
            <a:r>
              <a:rPr lang="en-US" sz="2600" dirty="0">
                <a:solidFill>
                  <a:prstClr val="black"/>
                </a:solidFill>
              </a:rPr>
              <a:t>with calves a year old? </a:t>
            </a:r>
            <a:r>
              <a:rPr lang="en-US" sz="2600" baseline="30000" dirty="0">
                <a:solidFill>
                  <a:prstClr val="black"/>
                </a:solidFill>
              </a:rPr>
              <a:t>7</a:t>
            </a:r>
            <a:r>
              <a:rPr lang="en-US" sz="2600" dirty="0">
                <a:solidFill>
                  <a:prstClr val="black"/>
                </a:solidFill>
              </a:rPr>
              <a:t> Will the Lord be pleased with thousands of rams, with ten thousand rivers of olive oil?</a:t>
            </a:r>
            <a:br>
              <a:rPr lang="en-US" sz="2600" dirty="0">
                <a:solidFill>
                  <a:prstClr val="black"/>
                </a:solidFill>
              </a:rPr>
            </a:br>
            <a:r>
              <a:rPr lang="en-US" sz="2600" dirty="0">
                <a:solidFill>
                  <a:prstClr val="black"/>
                </a:solidFill>
              </a:rPr>
              <a:t>Shall I offer my firstborn for my transgression,</a:t>
            </a:r>
            <a:br>
              <a:rPr lang="en-US" sz="2600" dirty="0">
                <a:solidFill>
                  <a:prstClr val="black"/>
                </a:solidFill>
              </a:rPr>
            </a:br>
            <a:r>
              <a:rPr lang="en-US" sz="2600" dirty="0">
                <a:solidFill>
                  <a:prstClr val="black"/>
                </a:solidFill>
              </a:rPr>
              <a:t>the fruit of my body for the sin of my soul?</a:t>
            </a:r>
            <a:br>
              <a:rPr lang="en-US" sz="2600" dirty="0">
                <a:solidFill>
                  <a:prstClr val="black"/>
                </a:solidFill>
              </a:rPr>
            </a:br>
            <a:r>
              <a:rPr lang="en-US" sz="2600" baseline="30000" dirty="0">
                <a:solidFill>
                  <a:prstClr val="black"/>
                </a:solidFill>
              </a:rPr>
              <a:t>8</a:t>
            </a:r>
            <a:r>
              <a:rPr lang="en-US" sz="2600" dirty="0">
                <a:solidFill>
                  <a:prstClr val="black"/>
                </a:solidFill>
              </a:rPr>
              <a:t> He has shown you, O mortal, what is good.</a:t>
            </a:r>
            <a:br>
              <a:rPr lang="en-US" sz="2600" dirty="0">
                <a:solidFill>
                  <a:prstClr val="black"/>
                </a:solidFill>
              </a:rPr>
            </a:br>
            <a:r>
              <a:rPr lang="en-US" sz="2600" dirty="0">
                <a:solidFill>
                  <a:prstClr val="black"/>
                </a:solidFill>
              </a:rPr>
              <a:t>And what does the Lord require of you?</a:t>
            </a:r>
            <a:br>
              <a:rPr lang="en-US" sz="2600" dirty="0">
                <a:solidFill>
                  <a:prstClr val="black"/>
                </a:solidFill>
              </a:rPr>
            </a:br>
            <a:r>
              <a:rPr lang="en-US" sz="2600" dirty="0">
                <a:solidFill>
                  <a:prstClr val="black"/>
                </a:solidFill>
              </a:rPr>
              <a:t>To act justly and to love mercy</a:t>
            </a:r>
            <a:br>
              <a:rPr lang="en-US" sz="2600" dirty="0">
                <a:solidFill>
                  <a:prstClr val="black"/>
                </a:solidFill>
              </a:rPr>
            </a:br>
            <a:r>
              <a:rPr lang="en-US" sz="2600" dirty="0">
                <a:solidFill>
                  <a:prstClr val="black"/>
                </a:solidFill>
              </a:rPr>
              <a:t>and to walk humbly with your God. </a:t>
            </a:r>
            <a:br>
              <a:rPr lang="en-US" sz="2600" dirty="0">
                <a:solidFill>
                  <a:prstClr val="black"/>
                </a:solidFill>
              </a:rPr>
            </a:br>
            <a:r>
              <a:rPr lang="en-US" sz="2600" dirty="0">
                <a:solidFill>
                  <a:prstClr val="black"/>
                </a:solidFill>
              </a:rPr>
              <a:t>(</a:t>
            </a:r>
            <a:r>
              <a:rPr lang="en-US" sz="2600" i="1" dirty="0">
                <a:solidFill>
                  <a:prstClr val="black"/>
                </a:solidFill>
              </a:rPr>
              <a:t>Micah 6:6 – 8</a:t>
            </a:r>
            <a:r>
              <a:rPr lang="en-US" sz="2600" dirty="0">
                <a:solidFill>
                  <a:prstClr val="black"/>
                </a:solidFill>
              </a:rPr>
              <a:t>)</a:t>
            </a:r>
          </a:p>
          <a:p>
            <a:pPr>
              <a:lnSpc>
                <a:spcPct val="90000"/>
              </a:lnSpc>
              <a:spcBef>
                <a:spcPts val="1000"/>
              </a:spcBef>
            </a:pPr>
            <a:r>
              <a:rPr lang="en-US" sz="2600" dirty="0">
                <a:solidFill>
                  <a:prstClr val="black"/>
                </a:solidFill>
              </a:rPr>
              <a:t>True religion is not exacting.</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God is Good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648" y="3690352"/>
            <a:ext cx="3388151" cy="2541113"/>
          </a:xfrm>
          <a:prstGeom prst="rect">
            <a:avLst/>
          </a:prstGeom>
        </p:spPr>
      </p:pic>
    </p:spTree>
    <p:extLst>
      <p:ext uri="{BB962C8B-B14F-4D97-AF65-F5344CB8AC3E}">
        <p14:creationId xmlns:p14="http://schemas.microsoft.com/office/powerpoint/2010/main" val="90446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2</a:t>
            </a:r>
            <a:r>
              <a:rPr lang="en-US" sz="2600" dirty="0">
                <a:solidFill>
                  <a:prstClr val="black"/>
                </a:solidFill>
              </a:rPr>
              <a:t> For day after day they seek me out;</a:t>
            </a:r>
            <a:br>
              <a:rPr lang="en-US" sz="2600" dirty="0">
                <a:solidFill>
                  <a:prstClr val="black"/>
                </a:solidFill>
              </a:rPr>
            </a:br>
            <a:r>
              <a:rPr lang="en-US" sz="2600" dirty="0">
                <a:solidFill>
                  <a:prstClr val="black"/>
                </a:solidFill>
              </a:rPr>
              <a:t>they seem eager to know my ways,</a:t>
            </a:r>
            <a:br>
              <a:rPr lang="en-US" sz="2600" dirty="0">
                <a:solidFill>
                  <a:prstClr val="black"/>
                </a:solidFill>
              </a:rPr>
            </a:br>
            <a:r>
              <a:rPr lang="en-US" sz="2600" dirty="0">
                <a:solidFill>
                  <a:prstClr val="black"/>
                </a:solidFill>
              </a:rPr>
              <a:t>as if they were a nation that does what is right</a:t>
            </a:r>
            <a:br>
              <a:rPr lang="en-US" sz="2600" dirty="0">
                <a:solidFill>
                  <a:prstClr val="black"/>
                </a:solidFill>
              </a:rPr>
            </a:br>
            <a:r>
              <a:rPr lang="en-US" sz="2600" dirty="0">
                <a:solidFill>
                  <a:prstClr val="black"/>
                </a:solidFill>
              </a:rPr>
              <a:t>and has not forsaken the commands of its God.</a:t>
            </a:r>
            <a:br>
              <a:rPr lang="en-US" sz="2600" dirty="0">
                <a:solidFill>
                  <a:prstClr val="black"/>
                </a:solidFill>
              </a:rPr>
            </a:br>
            <a:r>
              <a:rPr lang="en-US" sz="2600" dirty="0">
                <a:solidFill>
                  <a:prstClr val="black"/>
                </a:solidFill>
              </a:rPr>
              <a:t>They ask me for just decisions</a:t>
            </a:r>
            <a:br>
              <a:rPr lang="en-US" sz="2600" dirty="0">
                <a:solidFill>
                  <a:prstClr val="black"/>
                </a:solidFill>
              </a:rPr>
            </a:br>
            <a:r>
              <a:rPr lang="en-US" sz="2600" dirty="0">
                <a:solidFill>
                  <a:prstClr val="black"/>
                </a:solidFill>
              </a:rPr>
              <a:t>and seem eager for God to come near them.</a:t>
            </a:r>
            <a:br>
              <a:rPr lang="en-US" sz="2600" dirty="0">
                <a:solidFill>
                  <a:prstClr val="black"/>
                </a:solidFill>
              </a:rPr>
            </a:br>
            <a:r>
              <a:rPr lang="en-US" sz="2600" baseline="30000" dirty="0">
                <a:solidFill>
                  <a:prstClr val="black"/>
                </a:solidFill>
              </a:rPr>
              <a:t>3</a:t>
            </a:r>
            <a:r>
              <a:rPr lang="en-US" sz="2600" dirty="0">
                <a:solidFill>
                  <a:prstClr val="black"/>
                </a:solidFill>
              </a:rPr>
              <a:t> ‘Why have we fasted,’ they say,</a:t>
            </a:r>
            <a:br>
              <a:rPr lang="en-US" sz="2600" dirty="0">
                <a:solidFill>
                  <a:prstClr val="black"/>
                </a:solidFill>
              </a:rPr>
            </a:br>
            <a:r>
              <a:rPr lang="en-US" sz="2600" dirty="0">
                <a:solidFill>
                  <a:prstClr val="black"/>
                </a:solidFill>
              </a:rPr>
              <a:t>‘and you have not seen it?</a:t>
            </a:r>
            <a:br>
              <a:rPr lang="en-US" sz="2600" dirty="0">
                <a:solidFill>
                  <a:prstClr val="black"/>
                </a:solidFill>
              </a:rPr>
            </a:br>
            <a:r>
              <a:rPr lang="en-US" sz="2600" dirty="0">
                <a:solidFill>
                  <a:prstClr val="black"/>
                </a:solidFill>
              </a:rPr>
              <a:t>Why have we humbled ourselves,</a:t>
            </a:r>
            <a:br>
              <a:rPr lang="en-US" sz="2600" dirty="0">
                <a:solidFill>
                  <a:prstClr val="black"/>
                </a:solidFill>
              </a:rPr>
            </a:br>
            <a:r>
              <a:rPr lang="en-US" sz="2600" dirty="0">
                <a:solidFill>
                  <a:prstClr val="black"/>
                </a:solidFill>
              </a:rPr>
              <a:t>and you have not noticed?’</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Fasting (Isaiah 58:2 – 11)</a:t>
            </a:r>
          </a:p>
        </p:txBody>
      </p:sp>
    </p:spTree>
    <p:extLst>
      <p:ext uri="{BB962C8B-B14F-4D97-AF65-F5344CB8AC3E}">
        <p14:creationId xmlns:p14="http://schemas.microsoft.com/office/powerpoint/2010/main" val="40440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dirty="0">
                <a:solidFill>
                  <a:prstClr val="black"/>
                </a:solidFill>
              </a:rPr>
              <a:t>“Yet on the day of your fasting, you do as you </a:t>
            </a:r>
            <a:br>
              <a:rPr lang="en-US" sz="2600" dirty="0">
                <a:solidFill>
                  <a:prstClr val="black"/>
                </a:solidFill>
              </a:rPr>
            </a:br>
            <a:r>
              <a:rPr lang="en-US" sz="2600" dirty="0">
                <a:solidFill>
                  <a:prstClr val="black"/>
                </a:solidFill>
              </a:rPr>
              <a:t>please and exploit all your workers.</a:t>
            </a:r>
            <a:br>
              <a:rPr lang="en-US" sz="2600" dirty="0">
                <a:solidFill>
                  <a:prstClr val="black"/>
                </a:solidFill>
              </a:rPr>
            </a:br>
            <a:r>
              <a:rPr lang="en-US" sz="2600" baseline="30000" dirty="0">
                <a:solidFill>
                  <a:prstClr val="black"/>
                </a:solidFill>
              </a:rPr>
              <a:t>4</a:t>
            </a:r>
            <a:r>
              <a:rPr lang="en-US" sz="2600" dirty="0">
                <a:solidFill>
                  <a:prstClr val="black"/>
                </a:solidFill>
              </a:rPr>
              <a:t> Your fasting ends in quarrelling and strife,</a:t>
            </a:r>
            <a:br>
              <a:rPr lang="en-US" sz="2600" dirty="0">
                <a:solidFill>
                  <a:prstClr val="black"/>
                </a:solidFill>
              </a:rPr>
            </a:br>
            <a:r>
              <a:rPr lang="en-US" sz="2600" dirty="0">
                <a:solidFill>
                  <a:prstClr val="black"/>
                </a:solidFill>
              </a:rPr>
              <a:t>and in striking each other with wicked fists.</a:t>
            </a:r>
            <a:br>
              <a:rPr lang="en-US" sz="2600" dirty="0">
                <a:solidFill>
                  <a:prstClr val="black"/>
                </a:solidFill>
              </a:rPr>
            </a:br>
            <a:r>
              <a:rPr lang="en-US" sz="2600" dirty="0">
                <a:solidFill>
                  <a:prstClr val="black"/>
                </a:solidFill>
              </a:rPr>
              <a:t>You cannot fast as you do today</a:t>
            </a:r>
            <a:br>
              <a:rPr lang="en-US" sz="2600" dirty="0">
                <a:solidFill>
                  <a:prstClr val="black"/>
                </a:solidFill>
              </a:rPr>
            </a:br>
            <a:r>
              <a:rPr lang="en-US" sz="2600" dirty="0">
                <a:solidFill>
                  <a:prstClr val="black"/>
                </a:solidFill>
              </a:rPr>
              <a:t>and expect your voice to be heard on high.</a:t>
            </a:r>
            <a:br>
              <a:rPr lang="en-US" sz="2600" dirty="0">
                <a:solidFill>
                  <a:prstClr val="black"/>
                </a:solidFill>
              </a:rPr>
            </a:br>
            <a:r>
              <a:rPr lang="en-US" sz="2600" baseline="30000" dirty="0">
                <a:solidFill>
                  <a:prstClr val="black"/>
                </a:solidFill>
              </a:rPr>
              <a:t>5</a:t>
            </a:r>
            <a:r>
              <a:rPr lang="en-US" sz="2600" dirty="0">
                <a:solidFill>
                  <a:prstClr val="black"/>
                </a:solidFill>
              </a:rPr>
              <a:t> Is this the kind of fast I have chosen,</a:t>
            </a:r>
            <a:br>
              <a:rPr lang="en-US" sz="2600" dirty="0">
                <a:solidFill>
                  <a:prstClr val="black"/>
                </a:solidFill>
              </a:rPr>
            </a:br>
            <a:r>
              <a:rPr lang="en-US" sz="2600" dirty="0">
                <a:solidFill>
                  <a:prstClr val="black"/>
                </a:solidFill>
              </a:rPr>
              <a:t>only a day for people to humble themselves?</a:t>
            </a:r>
            <a:br>
              <a:rPr lang="en-US" sz="2600" dirty="0">
                <a:solidFill>
                  <a:prstClr val="black"/>
                </a:solidFill>
              </a:rPr>
            </a:br>
            <a:r>
              <a:rPr lang="en-US" sz="2600" dirty="0">
                <a:solidFill>
                  <a:prstClr val="black"/>
                </a:solidFill>
              </a:rPr>
              <a:t>Is it only for bowing one's head like a reed</a:t>
            </a:r>
            <a:br>
              <a:rPr lang="en-US" sz="2600" dirty="0">
                <a:solidFill>
                  <a:prstClr val="black"/>
                </a:solidFill>
              </a:rPr>
            </a:br>
            <a:r>
              <a:rPr lang="en-US" sz="2600" dirty="0">
                <a:solidFill>
                  <a:prstClr val="black"/>
                </a:solidFill>
              </a:rPr>
              <a:t>and for lying in sackcloth and ashes?</a:t>
            </a:r>
            <a:br>
              <a:rPr lang="en-US" sz="2600" dirty="0">
                <a:solidFill>
                  <a:prstClr val="black"/>
                </a:solidFill>
              </a:rPr>
            </a:br>
            <a:r>
              <a:rPr lang="en-US" sz="2600" dirty="0">
                <a:solidFill>
                  <a:prstClr val="black"/>
                </a:solidFill>
              </a:rPr>
              <a:t>Is that what you call a fast,</a:t>
            </a:r>
            <a:br>
              <a:rPr lang="en-US" sz="2600" dirty="0">
                <a:solidFill>
                  <a:prstClr val="black"/>
                </a:solidFill>
              </a:rPr>
            </a:br>
            <a:r>
              <a:rPr lang="en-US" sz="2600" dirty="0">
                <a:solidFill>
                  <a:prstClr val="black"/>
                </a:solidFill>
              </a:rPr>
              <a:t>a day acceptable to the Lord?</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Fasting (Isaiah 58:2 – 11)</a:t>
            </a:r>
          </a:p>
        </p:txBody>
      </p:sp>
      <p:sp>
        <p:nvSpPr>
          <p:cNvPr id="5" name="TextBox 4">
            <a:extLst>
              <a:ext uri="{FF2B5EF4-FFF2-40B4-BE49-F238E27FC236}">
                <a16:creationId xmlns:a16="http://schemas.microsoft.com/office/drawing/2014/main" id="{879181BB-8C28-4EE8-9F1E-4582521067D9}"/>
              </a:ext>
            </a:extLst>
          </p:cNvPr>
          <p:cNvSpPr txBox="1"/>
          <p:nvPr/>
        </p:nvSpPr>
        <p:spPr>
          <a:xfrm>
            <a:off x="8631759" y="1659285"/>
            <a:ext cx="2426680" cy="3539430"/>
          </a:xfrm>
          <a:prstGeom prst="rect">
            <a:avLst/>
          </a:prstGeom>
          <a:noFill/>
        </p:spPr>
        <p:txBody>
          <a:bodyPr wrap="square" rtlCol="0">
            <a:spAutoFit/>
          </a:bodyPr>
          <a:lstStyle/>
          <a:p>
            <a:r>
              <a:rPr lang="en-ID" sz="3200" baseline="30000" dirty="0">
                <a:ln w="0"/>
                <a:solidFill>
                  <a:schemeClr val="accent1"/>
                </a:solidFill>
                <a:effectLst>
                  <a:outerShdw blurRad="38100" dist="25400" dir="5400000" algn="ctr" rotWithShape="0">
                    <a:srgbClr val="6E747A">
                      <a:alpha val="43000"/>
                    </a:srgbClr>
                  </a:outerShdw>
                </a:effectLst>
              </a:rPr>
              <a:t>“</a:t>
            </a:r>
            <a:r>
              <a:rPr lang="en-ID" sz="3200" dirty="0">
                <a:ln w="0"/>
                <a:solidFill>
                  <a:schemeClr val="accent1"/>
                </a:solidFill>
                <a:effectLst>
                  <a:outerShdw blurRad="38100" dist="25400" dir="5400000" algn="ctr" rotWithShape="0">
                    <a:srgbClr val="6E747A">
                      <a:alpha val="43000"/>
                    </a:srgbClr>
                  </a:outerShdw>
                </a:effectLst>
              </a:rPr>
              <a:t>Is this the kind of fast I have chosen,</a:t>
            </a:r>
            <a:br>
              <a:rPr lang="en-ID" sz="3200" dirty="0">
                <a:ln w="0"/>
                <a:solidFill>
                  <a:schemeClr val="accent1"/>
                </a:solidFill>
                <a:effectLst>
                  <a:outerShdw blurRad="38100" dist="25400" dir="5400000" algn="ctr" rotWithShape="0">
                    <a:srgbClr val="6E747A">
                      <a:alpha val="43000"/>
                    </a:srgbClr>
                  </a:outerShdw>
                </a:effectLst>
              </a:rPr>
            </a:br>
            <a:r>
              <a:rPr lang="en-ID" sz="3200" dirty="0">
                <a:ln w="0"/>
                <a:solidFill>
                  <a:schemeClr val="accent1"/>
                </a:solidFill>
                <a:effectLst>
                  <a:outerShdw blurRad="38100" dist="25400" dir="5400000" algn="ctr" rotWithShape="0">
                    <a:srgbClr val="6E747A">
                      <a:alpha val="43000"/>
                    </a:srgbClr>
                  </a:outerShdw>
                </a:effectLst>
              </a:rPr>
              <a:t>only a day for people to humble themselves?”</a:t>
            </a:r>
          </a:p>
        </p:txBody>
      </p:sp>
    </p:spTree>
    <p:extLst>
      <p:ext uri="{BB962C8B-B14F-4D97-AF65-F5344CB8AC3E}">
        <p14:creationId xmlns:p14="http://schemas.microsoft.com/office/powerpoint/2010/main" val="200533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6</a:t>
            </a:r>
            <a:r>
              <a:rPr lang="en-US" sz="2600" dirty="0">
                <a:solidFill>
                  <a:prstClr val="black"/>
                </a:solidFill>
              </a:rPr>
              <a:t> “Is not this the kind of fasting I have chosen:</a:t>
            </a:r>
            <a:br>
              <a:rPr lang="en-US" sz="2600" dirty="0">
                <a:solidFill>
                  <a:prstClr val="black"/>
                </a:solidFill>
              </a:rPr>
            </a:br>
            <a:r>
              <a:rPr lang="en-US" sz="2600" dirty="0">
                <a:solidFill>
                  <a:prstClr val="black"/>
                </a:solidFill>
              </a:rPr>
              <a:t>to loose the chains of injustice</a:t>
            </a:r>
            <a:br>
              <a:rPr lang="en-US" sz="2600" dirty="0">
                <a:solidFill>
                  <a:prstClr val="black"/>
                </a:solidFill>
              </a:rPr>
            </a:br>
            <a:r>
              <a:rPr lang="en-US" sz="2600" dirty="0">
                <a:solidFill>
                  <a:prstClr val="black"/>
                </a:solidFill>
              </a:rPr>
              <a:t>and untie the cords of the yoke,</a:t>
            </a:r>
            <a:br>
              <a:rPr lang="en-US" sz="2600" dirty="0">
                <a:solidFill>
                  <a:prstClr val="black"/>
                </a:solidFill>
              </a:rPr>
            </a:br>
            <a:r>
              <a:rPr lang="en-US" sz="2600" dirty="0">
                <a:solidFill>
                  <a:prstClr val="black"/>
                </a:solidFill>
              </a:rPr>
              <a:t>to set the oppressed free</a:t>
            </a:r>
            <a:br>
              <a:rPr lang="en-US" sz="2600" dirty="0">
                <a:solidFill>
                  <a:prstClr val="black"/>
                </a:solidFill>
              </a:rPr>
            </a:br>
            <a:r>
              <a:rPr lang="en-US" sz="2600" dirty="0">
                <a:solidFill>
                  <a:prstClr val="black"/>
                </a:solidFill>
              </a:rPr>
              <a:t>and break every yoke?</a:t>
            </a:r>
            <a:br>
              <a:rPr lang="en-US" sz="2600" dirty="0">
                <a:solidFill>
                  <a:prstClr val="black"/>
                </a:solidFill>
              </a:rPr>
            </a:br>
            <a:r>
              <a:rPr lang="en-US" sz="2600" baseline="30000" dirty="0">
                <a:solidFill>
                  <a:prstClr val="black"/>
                </a:solidFill>
              </a:rPr>
              <a:t>7</a:t>
            </a:r>
            <a:r>
              <a:rPr lang="en-US" sz="2600" dirty="0">
                <a:solidFill>
                  <a:prstClr val="black"/>
                </a:solidFill>
              </a:rPr>
              <a:t> Is it not to share your food with the hungry</a:t>
            </a:r>
            <a:br>
              <a:rPr lang="en-US" sz="2600" dirty="0">
                <a:solidFill>
                  <a:prstClr val="black"/>
                </a:solidFill>
              </a:rPr>
            </a:br>
            <a:r>
              <a:rPr lang="en-US" sz="2600" dirty="0">
                <a:solidFill>
                  <a:prstClr val="black"/>
                </a:solidFill>
              </a:rPr>
              <a:t>and to provide the poor wanderer with shelter—</a:t>
            </a:r>
            <a:br>
              <a:rPr lang="en-US" sz="2600" dirty="0">
                <a:solidFill>
                  <a:prstClr val="black"/>
                </a:solidFill>
              </a:rPr>
            </a:br>
            <a:r>
              <a:rPr lang="en-US" sz="2600" dirty="0">
                <a:solidFill>
                  <a:prstClr val="black"/>
                </a:solidFill>
              </a:rPr>
              <a:t>when you see the naked, to clothe them,</a:t>
            </a:r>
            <a:br>
              <a:rPr lang="en-US" sz="2600" dirty="0">
                <a:solidFill>
                  <a:prstClr val="black"/>
                </a:solidFill>
              </a:rPr>
            </a:br>
            <a:r>
              <a:rPr lang="en-US" sz="2600" dirty="0">
                <a:solidFill>
                  <a:prstClr val="black"/>
                </a:solidFill>
              </a:rPr>
              <a:t>and not to turn away from your own flesh and blood?</a:t>
            </a:r>
            <a:br>
              <a:rPr lang="en-US" sz="2600" dirty="0">
                <a:solidFill>
                  <a:prstClr val="black"/>
                </a:solidFill>
              </a:rPr>
            </a:br>
            <a:endParaRPr lang="en-US" sz="800" dirty="0">
              <a:solidFill>
                <a:prstClr val="black"/>
              </a:solidFill>
            </a:endParaRPr>
          </a:p>
          <a:p>
            <a:pPr marL="457200" indent="-457200">
              <a:lnSpc>
                <a:spcPct val="90000"/>
              </a:lnSpc>
              <a:spcBef>
                <a:spcPts val="1000"/>
              </a:spcBef>
              <a:buFont typeface="Arial" panose="020B0604020202020204" pitchFamily="34" charset="0"/>
              <a:buChar char="•"/>
            </a:pPr>
            <a:r>
              <a:rPr lang="en-US" sz="2600" dirty="0">
                <a:solidFill>
                  <a:prstClr val="black"/>
                </a:solidFill>
              </a:rPr>
              <a:t>True Humility is found in love.</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Fasting (Isaiah 58:2 – 11)</a:t>
            </a:r>
          </a:p>
        </p:txBody>
      </p:sp>
      <p:grpSp>
        <p:nvGrpSpPr>
          <p:cNvPr id="2" name="Group 1"/>
          <p:cNvGrpSpPr/>
          <p:nvPr/>
        </p:nvGrpSpPr>
        <p:grpSpPr>
          <a:xfrm>
            <a:off x="8414241" y="1510798"/>
            <a:ext cx="2848708" cy="4573002"/>
            <a:chOff x="8414241" y="1425111"/>
            <a:chExt cx="2848708" cy="4573002"/>
          </a:xfrm>
        </p:grpSpPr>
        <p:sp>
          <p:nvSpPr>
            <p:cNvPr id="8" name="TextBox 7">
              <a:extLst>
                <a:ext uri="{FF2B5EF4-FFF2-40B4-BE49-F238E27FC236}">
                  <a16:creationId xmlns:a16="http://schemas.microsoft.com/office/drawing/2014/main" id="{1747F00B-E0CE-467F-B6D7-2B5EB96B8E46}"/>
                </a:ext>
              </a:extLst>
            </p:cNvPr>
            <p:cNvSpPr txBox="1"/>
            <p:nvPr/>
          </p:nvSpPr>
          <p:spPr>
            <a:xfrm>
              <a:off x="8414241" y="4520785"/>
              <a:ext cx="2848708" cy="1477328"/>
            </a:xfrm>
            <a:prstGeom prst="rect">
              <a:avLst/>
            </a:prstGeom>
            <a:noFill/>
          </p:spPr>
          <p:txBody>
            <a:bodyPr wrap="square" rtlCol="0">
              <a:spAutoFit/>
            </a:bodyPr>
            <a:lstStyle/>
            <a:p>
              <a:r>
                <a:rPr lang="en-US" b="1" baseline="30000" dirty="0">
                  <a:ln w="0"/>
                  <a:solidFill>
                    <a:schemeClr val="accent1"/>
                  </a:solidFill>
                  <a:effectLst>
                    <a:outerShdw blurRad="38100" dist="25400" dir="5400000" algn="ctr" rotWithShape="0">
                      <a:srgbClr val="6E747A">
                        <a:alpha val="43000"/>
                      </a:srgbClr>
                    </a:outerShdw>
                  </a:effectLst>
                </a:rPr>
                <a:t>28</a:t>
              </a:r>
              <a:r>
                <a:rPr lang="en-US" b="1" dirty="0">
                  <a:ln w="0"/>
                  <a:solidFill>
                    <a:schemeClr val="accent1"/>
                  </a:solidFill>
                  <a:effectLst>
                    <a:outerShdw blurRad="38100" dist="25400" dir="5400000" algn="ctr" rotWithShape="0">
                      <a:srgbClr val="6E747A">
                        <a:alpha val="43000"/>
                      </a:srgbClr>
                    </a:outerShdw>
                  </a:effectLst>
                </a:rPr>
                <a:t> just as the Son of Man did not come to be served, but to serve, and to give his life as a ransom for many. (</a:t>
              </a:r>
              <a:r>
                <a:rPr lang="en-US" b="1" i="1" dirty="0">
                  <a:ln w="0"/>
                  <a:solidFill>
                    <a:schemeClr val="accent1"/>
                  </a:solidFill>
                  <a:effectLst>
                    <a:outerShdw blurRad="38100" dist="25400" dir="5400000" algn="ctr" rotWithShape="0">
                      <a:srgbClr val="6E747A">
                        <a:alpha val="43000"/>
                      </a:srgbClr>
                    </a:outerShdw>
                  </a:effectLst>
                </a:rPr>
                <a:t>Matthew 20:28</a:t>
              </a:r>
              <a:r>
                <a:rPr lang="en-US" b="1" dirty="0">
                  <a:ln w="0"/>
                  <a:solidFill>
                    <a:schemeClr val="accent1"/>
                  </a:solidFill>
                  <a:effectLst>
                    <a:outerShdw blurRad="38100" dist="25400" dir="5400000" algn="ctr" rotWithShape="0">
                      <a:srgbClr val="6E747A">
                        <a:alpha val="43000"/>
                      </a:srgbClr>
                    </a:outerShdw>
                  </a:effectLst>
                </a:rPr>
                <a:t>)</a:t>
              </a:r>
              <a:endParaRPr lang="en-ID" b="1" dirty="0">
                <a:ln w="0"/>
                <a:solidFill>
                  <a:schemeClr val="accent1"/>
                </a:solidFill>
                <a:effectLst>
                  <a:outerShdw blurRad="38100" dist="25400" dir="5400000" algn="ctr" rotWithShape="0">
                    <a:srgbClr val="6E747A">
                      <a:alpha val="43000"/>
                    </a:srgbClr>
                  </a:outerShdw>
                </a:effectLst>
              </a:endParaRPr>
            </a:p>
          </p:txBody>
        </p:sp>
        <p:sp>
          <p:nvSpPr>
            <p:cNvPr id="9" name="TextBox 8">
              <a:extLst>
                <a:ext uri="{FF2B5EF4-FFF2-40B4-BE49-F238E27FC236}">
                  <a16:creationId xmlns:a16="http://schemas.microsoft.com/office/drawing/2014/main" id="{688FE1B2-CF76-4FBC-B555-1F7462DAC2DB}"/>
                </a:ext>
              </a:extLst>
            </p:cNvPr>
            <p:cNvSpPr txBox="1"/>
            <p:nvPr/>
          </p:nvSpPr>
          <p:spPr>
            <a:xfrm>
              <a:off x="8414241" y="1425111"/>
              <a:ext cx="2848708" cy="2862322"/>
            </a:xfrm>
            <a:prstGeom prst="rect">
              <a:avLst/>
            </a:prstGeom>
            <a:noFill/>
          </p:spPr>
          <p:txBody>
            <a:bodyPr wrap="square" rtlCol="0">
              <a:spAutoFit/>
            </a:bodyPr>
            <a:lstStyle/>
            <a:p>
              <a:r>
                <a:rPr lang="en-US" b="1" baseline="30000" dirty="0">
                  <a:ln w="0"/>
                  <a:solidFill>
                    <a:srgbClr val="FF0000"/>
                  </a:solidFill>
                  <a:effectLst>
                    <a:outerShdw blurRad="38100" dist="25400" dir="5400000" algn="ctr" rotWithShape="0">
                      <a:srgbClr val="6E747A">
                        <a:alpha val="43000"/>
                      </a:srgbClr>
                    </a:outerShdw>
                  </a:effectLst>
                </a:rPr>
                <a:t>16</a:t>
              </a:r>
              <a:r>
                <a:rPr lang="en-US" b="1" dirty="0">
                  <a:ln w="0"/>
                  <a:solidFill>
                    <a:srgbClr val="FF0000"/>
                  </a:solidFill>
                  <a:effectLst>
                    <a:outerShdw blurRad="38100" dist="25400" dir="5400000" algn="ctr" rotWithShape="0">
                      <a:srgbClr val="6E747A">
                        <a:alpha val="43000"/>
                      </a:srgbClr>
                    </a:outerShdw>
                  </a:effectLst>
                </a:rPr>
                <a:t> For God so loved the world that he gave  his one and only Son, that whoever believes in him shall not perish  but have eternal life.</a:t>
              </a:r>
              <a:r>
                <a:rPr lang="en-US" b="1" baseline="30000" dirty="0">
                  <a:ln w="0"/>
                  <a:solidFill>
                    <a:srgbClr val="FF0000"/>
                  </a:solidFill>
                  <a:effectLst>
                    <a:outerShdw blurRad="38100" dist="25400" dir="5400000" algn="ctr" rotWithShape="0">
                      <a:srgbClr val="6E747A">
                        <a:alpha val="43000"/>
                      </a:srgbClr>
                    </a:outerShdw>
                  </a:effectLst>
                </a:rPr>
                <a:t> 17</a:t>
              </a:r>
              <a:r>
                <a:rPr lang="en-US" b="1" dirty="0">
                  <a:ln w="0"/>
                  <a:solidFill>
                    <a:srgbClr val="FF0000"/>
                  </a:solidFill>
                  <a:effectLst>
                    <a:outerShdw blurRad="38100" dist="25400" dir="5400000" algn="ctr" rotWithShape="0">
                      <a:srgbClr val="6E747A">
                        <a:alpha val="43000"/>
                      </a:srgbClr>
                    </a:outerShdw>
                  </a:effectLst>
                </a:rPr>
                <a:t> For God did not send his Son into the world </a:t>
              </a:r>
            </a:p>
            <a:p>
              <a:r>
                <a:rPr lang="en-US" b="1" dirty="0">
                  <a:ln w="0"/>
                  <a:solidFill>
                    <a:srgbClr val="FF0000"/>
                  </a:solidFill>
                  <a:effectLst>
                    <a:outerShdw blurRad="38100" dist="25400" dir="5400000" algn="ctr" rotWithShape="0">
                      <a:srgbClr val="6E747A">
                        <a:alpha val="43000"/>
                      </a:srgbClr>
                    </a:outerShdw>
                  </a:effectLst>
                </a:rPr>
                <a:t>to condemn the world, but to save the world through him. (</a:t>
              </a:r>
              <a:r>
                <a:rPr lang="en-US" b="1" i="1" dirty="0">
                  <a:ln w="0"/>
                  <a:solidFill>
                    <a:srgbClr val="FF0000"/>
                  </a:solidFill>
                  <a:effectLst>
                    <a:outerShdw blurRad="38100" dist="25400" dir="5400000" algn="ctr" rotWithShape="0">
                      <a:srgbClr val="6E747A">
                        <a:alpha val="43000"/>
                      </a:srgbClr>
                    </a:outerShdw>
                  </a:effectLst>
                </a:rPr>
                <a:t>John 3:16 – 17</a:t>
              </a:r>
              <a:r>
                <a:rPr lang="en-US" b="1" dirty="0">
                  <a:ln w="0"/>
                  <a:solidFill>
                    <a:srgbClr val="FF0000"/>
                  </a:solidFill>
                  <a:effectLst>
                    <a:outerShdw blurRad="38100" dist="25400" dir="5400000" algn="ctr" rotWithShape="0">
                      <a:srgbClr val="6E747A">
                        <a:alpha val="43000"/>
                      </a:srgbClr>
                    </a:outerShdw>
                  </a:effectLst>
                </a:rPr>
                <a:t>)</a:t>
              </a:r>
              <a:endParaRPr lang="en-ID" b="1" dirty="0">
                <a:ln w="0"/>
                <a:solidFill>
                  <a:srgbClr val="FF0000"/>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56160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8</a:t>
            </a:r>
            <a:r>
              <a:rPr lang="en-US" sz="2600" dirty="0">
                <a:solidFill>
                  <a:prstClr val="black"/>
                </a:solidFill>
              </a:rPr>
              <a:t> Then your light will break forth like the dawn,</a:t>
            </a:r>
            <a:br>
              <a:rPr lang="en-US" sz="2600" dirty="0">
                <a:solidFill>
                  <a:prstClr val="black"/>
                </a:solidFill>
              </a:rPr>
            </a:br>
            <a:r>
              <a:rPr lang="en-US" sz="2600" dirty="0">
                <a:solidFill>
                  <a:prstClr val="black"/>
                </a:solidFill>
              </a:rPr>
              <a:t>and your healing will quickly appear;</a:t>
            </a:r>
            <a:br>
              <a:rPr lang="en-US" sz="2600" dirty="0">
                <a:solidFill>
                  <a:prstClr val="black"/>
                </a:solidFill>
              </a:rPr>
            </a:br>
            <a:r>
              <a:rPr lang="en-US" sz="2600" dirty="0">
                <a:solidFill>
                  <a:prstClr val="black"/>
                </a:solidFill>
              </a:rPr>
              <a:t>then your righteousness will go before you,</a:t>
            </a:r>
            <a:br>
              <a:rPr lang="en-US" sz="2600" dirty="0">
                <a:solidFill>
                  <a:prstClr val="black"/>
                </a:solidFill>
              </a:rPr>
            </a:br>
            <a:r>
              <a:rPr lang="en-US" sz="2600" dirty="0">
                <a:solidFill>
                  <a:prstClr val="black"/>
                </a:solidFill>
              </a:rPr>
              <a:t>and the glory of the Lord will be your rear guard.</a:t>
            </a:r>
            <a:br>
              <a:rPr lang="en-US" sz="2600" dirty="0">
                <a:solidFill>
                  <a:prstClr val="black"/>
                </a:solidFill>
              </a:rPr>
            </a:br>
            <a:r>
              <a:rPr lang="en-US" sz="2600" baseline="30000" dirty="0">
                <a:solidFill>
                  <a:prstClr val="black"/>
                </a:solidFill>
              </a:rPr>
              <a:t>9</a:t>
            </a:r>
            <a:r>
              <a:rPr lang="en-US" sz="2600" dirty="0">
                <a:solidFill>
                  <a:prstClr val="black"/>
                </a:solidFill>
              </a:rPr>
              <a:t> Then you will call, and the Lord will answer;</a:t>
            </a:r>
            <a:br>
              <a:rPr lang="en-US" sz="2600" dirty="0">
                <a:solidFill>
                  <a:prstClr val="black"/>
                </a:solidFill>
              </a:rPr>
            </a:br>
            <a:r>
              <a:rPr lang="en-US" sz="2600" dirty="0">
                <a:solidFill>
                  <a:prstClr val="black"/>
                </a:solidFill>
              </a:rPr>
              <a:t>you will cry for help, and he will say: Here am I.</a:t>
            </a:r>
            <a:br>
              <a:rPr lang="en-US" sz="2600" dirty="0">
                <a:solidFill>
                  <a:prstClr val="black"/>
                </a:solidFill>
              </a:rPr>
            </a:br>
            <a:r>
              <a:rPr lang="en-US" sz="2600" dirty="0">
                <a:solidFill>
                  <a:prstClr val="black"/>
                </a:solidFill>
              </a:rPr>
              <a:t>“If you do away with the yoke of oppression,</a:t>
            </a:r>
            <a:br>
              <a:rPr lang="en-US" sz="2600" dirty="0">
                <a:solidFill>
                  <a:prstClr val="black"/>
                </a:solidFill>
              </a:rPr>
            </a:br>
            <a:r>
              <a:rPr lang="en-US" sz="2600" dirty="0">
                <a:solidFill>
                  <a:prstClr val="black"/>
                </a:solidFill>
              </a:rPr>
              <a:t>with the pointing finger and malicious talk,</a:t>
            </a:r>
            <a:br>
              <a:rPr lang="en-US" sz="2600" dirty="0">
                <a:solidFill>
                  <a:prstClr val="black"/>
                </a:solidFill>
              </a:rPr>
            </a:br>
            <a:endParaRPr lang="en-US" sz="2600" dirty="0">
              <a:solidFill>
                <a:prstClr val="black"/>
              </a:solidFill>
            </a:endParaRP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Fasting (Isaiah 58:2 – 11)</a:t>
            </a:r>
          </a:p>
        </p:txBody>
      </p:sp>
    </p:spTree>
    <p:extLst>
      <p:ext uri="{BB962C8B-B14F-4D97-AF65-F5344CB8AC3E}">
        <p14:creationId xmlns:p14="http://schemas.microsoft.com/office/powerpoint/2010/main" val="55461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10</a:t>
            </a:r>
            <a:r>
              <a:rPr lang="en-US" sz="2600" dirty="0">
                <a:solidFill>
                  <a:prstClr val="black"/>
                </a:solidFill>
              </a:rPr>
              <a:t> and if you spend yourselves in behalf of the hungry</a:t>
            </a:r>
            <a:br>
              <a:rPr lang="en-US" sz="2600" dirty="0">
                <a:solidFill>
                  <a:prstClr val="black"/>
                </a:solidFill>
              </a:rPr>
            </a:br>
            <a:r>
              <a:rPr lang="en-US" sz="2600" dirty="0">
                <a:solidFill>
                  <a:prstClr val="black"/>
                </a:solidFill>
              </a:rPr>
              <a:t>and satisfy the needs of the oppressed,</a:t>
            </a:r>
            <a:br>
              <a:rPr lang="en-US" sz="2600" dirty="0">
                <a:solidFill>
                  <a:prstClr val="black"/>
                </a:solidFill>
              </a:rPr>
            </a:br>
            <a:r>
              <a:rPr lang="en-US" sz="2600" dirty="0">
                <a:solidFill>
                  <a:prstClr val="black"/>
                </a:solidFill>
              </a:rPr>
              <a:t>then your light will rise in the darkness,</a:t>
            </a:r>
            <a:br>
              <a:rPr lang="en-US" sz="2600" dirty="0">
                <a:solidFill>
                  <a:prstClr val="black"/>
                </a:solidFill>
              </a:rPr>
            </a:br>
            <a:r>
              <a:rPr lang="en-US" sz="2600" dirty="0">
                <a:solidFill>
                  <a:prstClr val="black"/>
                </a:solidFill>
              </a:rPr>
              <a:t>and your night will become like the noonday.</a:t>
            </a:r>
            <a:br>
              <a:rPr lang="en-US" sz="2600" dirty="0">
                <a:solidFill>
                  <a:prstClr val="black"/>
                </a:solidFill>
              </a:rPr>
            </a:br>
            <a:r>
              <a:rPr lang="en-US" sz="2600" baseline="30000" dirty="0">
                <a:solidFill>
                  <a:prstClr val="black"/>
                </a:solidFill>
              </a:rPr>
              <a:t>11</a:t>
            </a:r>
            <a:r>
              <a:rPr lang="en-US" sz="2600" dirty="0">
                <a:solidFill>
                  <a:prstClr val="black"/>
                </a:solidFill>
              </a:rPr>
              <a:t> The Lord will guide you always;</a:t>
            </a:r>
            <a:br>
              <a:rPr lang="en-US" sz="2600" dirty="0">
                <a:solidFill>
                  <a:prstClr val="black"/>
                </a:solidFill>
              </a:rPr>
            </a:br>
            <a:r>
              <a:rPr lang="en-US" sz="2600" dirty="0">
                <a:solidFill>
                  <a:prstClr val="black"/>
                </a:solidFill>
              </a:rPr>
              <a:t>he will satisfy your needs in a sun-scorched land</a:t>
            </a:r>
            <a:br>
              <a:rPr lang="en-US" sz="2600" dirty="0">
                <a:solidFill>
                  <a:prstClr val="black"/>
                </a:solidFill>
              </a:rPr>
            </a:br>
            <a:r>
              <a:rPr lang="en-US" sz="2600" dirty="0">
                <a:solidFill>
                  <a:prstClr val="black"/>
                </a:solidFill>
              </a:rPr>
              <a:t>and will strengthen your frame. </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Fasting (Isaiah 58:2 – 11)</a:t>
            </a:r>
          </a:p>
        </p:txBody>
      </p:sp>
      <p:sp>
        <p:nvSpPr>
          <p:cNvPr id="10" name="TextBox 9">
            <a:extLst>
              <a:ext uri="{FF2B5EF4-FFF2-40B4-BE49-F238E27FC236}">
                <a16:creationId xmlns:a16="http://schemas.microsoft.com/office/drawing/2014/main" id="{D6ABF920-6847-4C5C-9021-4FBF07C505AC}"/>
              </a:ext>
            </a:extLst>
          </p:cNvPr>
          <p:cNvSpPr txBox="1"/>
          <p:nvPr/>
        </p:nvSpPr>
        <p:spPr>
          <a:xfrm>
            <a:off x="8204197" y="1536174"/>
            <a:ext cx="2957148" cy="3785652"/>
          </a:xfrm>
          <a:prstGeom prst="rect">
            <a:avLst/>
          </a:prstGeom>
          <a:noFill/>
        </p:spPr>
        <p:txBody>
          <a:bodyPr wrap="square" rtlCol="0">
            <a:spAutoFit/>
          </a:bodyPr>
          <a:lstStyle/>
          <a:p>
            <a:r>
              <a:rPr lang="en-MY" sz="2400" b="1" u="sng" dirty="0">
                <a:ln w="0"/>
                <a:solidFill>
                  <a:schemeClr val="accent1"/>
                </a:solidFill>
                <a:effectLst>
                  <a:outerShdw blurRad="38100" dist="25400" dir="5400000" algn="ctr" rotWithShape="0">
                    <a:srgbClr val="6E747A">
                      <a:alpha val="43000"/>
                    </a:srgbClr>
                  </a:outerShdw>
                </a:effectLst>
              </a:rPr>
              <a:t>The favour of God</a:t>
            </a:r>
          </a:p>
          <a:p>
            <a:pPr marL="285750" indent="-285750">
              <a:buFont typeface="Arial" panose="020B0604020202020204" pitchFamily="34" charset="0"/>
              <a:buChar char="•"/>
            </a:pPr>
            <a:r>
              <a:rPr lang="en-MY" sz="2400" b="1" dirty="0">
                <a:ln w="0"/>
                <a:solidFill>
                  <a:schemeClr val="accent1"/>
                </a:solidFill>
                <a:effectLst>
                  <a:outerShdw blurRad="38100" dist="25400" dir="5400000" algn="ctr" rotWithShape="0">
                    <a:srgbClr val="6E747A">
                      <a:alpha val="43000"/>
                    </a:srgbClr>
                  </a:outerShdw>
                </a:effectLst>
              </a:rPr>
              <a:t>Light</a:t>
            </a:r>
          </a:p>
          <a:p>
            <a:pPr marL="285750" indent="-285750">
              <a:buFont typeface="Arial" panose="020B0604020202020204" pitchFamily="34" charset="0"/>
              <a:buChar char="•"/>
            </a:pPr>
            <a:r>
              <a:rPr lang="en-MY" sz="2400" b="1" dirty="0">
                <a:ln w="0"/>
                <a:solidFill>
                  <a:schemeClr val="accent1"/>
                </a:solidFill>
                <a:effectLst>
                  <a:outerShdw blurRad="38100" dist="25400" dir="5400000" algn="ctr" rotWithShape="0">
                    <a:srgbClr val="6E747A">
                      <a:alpha val="43000"/>
                    </a:srgbClr>
                  </a:outerShdw>
                </a:effectLst>
              </a:rPr>
              <a:t>Healing</a:t>
            </a:r>
          </a:p>
          <a:p>
            <a:pPr marL="285750" indent="-285750">
              <a:buFont typeface="Arial" panose="020B0604020202020204" pitchFamily="34" charset="0"/>
              <a:buChar char="•"/>
            </a:pPr>
            <a:r>
              <a:rPr lang="en-MY" sz="2400" b="1" dirty="0">
                <a:ln w="0"/>
                <a:solidFill>
                  <a:schemeClr val="accent1"/>
                </a:solidFill>
                <a:effectLst>
                  <a:outerShdw blurRad="38100" dist="25400" dir="5400000" algn="ctr" rotWithShape="0">
                    <a:srgbClr val="6E747A">
                      <a:alpha val="43000"/>
                    </a:srgbClr>
                  </a:outerShdw>
                </a:effectLst>
              </a:rPr>
              <a:t>Glory of God will be your rear guard.</a:t>
            </a:r>
          </a:p>
          <a:p>
            <a:pPr marL="285750" indent="-285750">
              <a:buFont typeface="Arial" panose="020B0604020202020204" pitchFamily="34" charset="0"/>
              <a:buChar char="•"/>
            </a:pPr>
            <a:r>
              <a:rPr lang="en-MY" sz="2400" b="1" dirty="0">
                <a:ln w="0"/>
                <a:solidFill>
                  <a:schemeClr val="accent1"/>
                </a:solidFill>
                <a:effectLst>
                  <a:outerShdw blurRad="38100" dist="25400" dir="5400000" algn="ctr" rotWithShape="0">
                    <a:srgbClr val="6E747A">
                      <a:alpha val="43000"/>
                    </a:srgbClr>
                  </a:outerShdw>
                </a:effectLst>
              </a:rPr>
              <a:t>He will answer you.</a:t>
            </a:r>
          </a:p>
          <a:p>
            <a:pPr marL="285750" indent="-285750">
              <a:buFont typeface="Arial" panose="020B0604020202020204" pitchFamily="34" charset="0"/>
              <a:buChar char="•"/>
            </a:pPr>
            <a:r>
              <a:rPr lang="en-MY" sz="2400" b="1" dirty="0">
                <a:ln w="0"/>
                <a:solidFill>
                  <a:schemeClr val="accent1"/>
                </a:solidFill>
                <a:effectLst>
                  <a:outerShdw blurRad="38100" dist="25400" dir="5400000" algn="ctr" rotWithShape="0">
                    <a:srgbClr val="6E747A">
                      <a:alpha val="43000"/>
                    </a:srgbClr>
                  </a:outerShdw>
                </a:effectLst>
              </a:rPr>
              <a:t>The Lord will guide you always.</a:t>
            </a:r>
          </a:p>
          <a:p>
            <a:pPr marL="285750" indent="-285750">
              <a:buFont typeface="Arial" panose="020B0604020202020204" pitchFamily="34" charset="0"/>
              <a:buChar char="•"/>
            </a:pPr>
            <a:r>
              <a:rPr lang="en-MY" sz="2400" b="1" dirty="0">
                <a:ln w="0"/>
                <a:solidFill>
                  <a:schemeClr val="accent1"/>
                </a:solidFill>
                <a:effectLst>
                  <a:outerShdw blurRad="38100" dist="25400" dir="5400000" algn="ctr" rotWithShape="0">
                    <a:srgbClr val="6E747A">
                      <a:alpha val="43000"/>
                    </a:srgbClr>
                  </a:outerShdw>
                </a:effectLst>
              </a:rPr>
              <a:t>Satisfy you in a sun scorched land.</a:t>
            </a:r>
            <a:endParaRPr lang="en-ID" sz="2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5411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600" dirty="0">
                <a:solidFill>
                  <a:prstClr val="black"/>
                </a:solidFill>
              </a:rPr>
              <a:t>My Pursuits</a:t>
            </a:r>
          </a:p>
          <a:p>
            <a:pPr marL="457200" indent="-457200">
              <a:lnSpc>
                <a:spcPct val="90000"/>
              </a:lnSpc>
              <a:spcBef>
                <a:spcPts val="1000"/>
              </a:spcBef>
              <a:buFont typeface="Arial" panose="020B0604020202020204" pitchFamily="34" charset="0"/>
              <a:buChar char="•"/>
            </a:pPr>
            <a:r>
              <a:rPr lang="en-US" sz="2600" dirty="0">
                <a:solidFill>
                  <a:prstClr val="black"/>
                </a:solidFill>
              </a:rPr>
              <a:t>My Relationships </a:t>
            </a:r>
          </a:p>
          <a:p>
            <a:pPr marL="457200" indent="-457200">
              <a:lnSpc>
                <a:spcPct val="90000"/>
              </a:lnSpc>
              <a:spcBef>
                <a:spcPts val="1000"/>
              </a:spcBef>
              <a:buFont typeface="Arial" panose="020B0604020202020204" pitchFamily="34" charset="0"/>
              <a:buChar char="•"/>
            </a:pPr>
            <a:r>
              <a:rPr lang="en-US" sz="2600" dirty="0">
                <a:solidFill>
                  <a:prstClr val="black"/>
                </a:solidFill>
              </a:rPr>
              <a:t>My Legacy: Passing the down the faith to my children and others.</a:t>
            </a:r>
          </a:p>
          <a:p>
            <a:pPr marL="457200" indent="-457200">
              <a:lnSpc>
                <a:spcPct val="90000"/>
              </a:lnSpc>
              <a:spcBef>
                <a:spcPts val="1000"/>
              </a:spcBef>
              <a:buFont typeface="Arial" panose="020B0604020202020204" pitchFamily="34" charset="0"/>
              <a:buChar char="•"/>
            </a:pPr>
            <a:r>
              <a:rPr lang="en-US" sz="2600" dirty="0">
                <a:solidFill>
                  <a:prstClr val="black"/>
                </a:solidFill>
              </a:rPr>
              <a:t>My Understanding of the Church (The Body of Christ)</a:t>
            </a:r>
          </a:p>
          <a:p>
            <a:pPr marL="457200" indent="-457200">
              <a:lnSpc>
                <a:spcPct val="90000"/>
              </a:lnSpc>
              <a:spcBef>
                <a:spcPts val="1000"/>
              </a:spcBef>
              <a:buFont typeface="Arial" panose="020B0604020202020204" pitchFamily="34" charset="0"/>
              <a:buChar char="•"/>
            </a:pPr>
            <a:r>
              <a:rPr lang="en-US" sz="2600" dirty="0">
                <a:solidFill>
                  <a:prstClr val="black"/>
                </a:solidFill>
              </a:rPr>
              <a:t>Have I known God’s love in a way that leads me love others? </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What Are We Pursuing?</a:t>
            </a:r>
          </a:p>
        </p:txBody>
      </p:sp>
      <p:sp>
        <p:nvSpPr>
          <p:cNvPr id="2" name="Oval 1"/>
          <p:cNvSpPr/>
          <p:nvPr/>
        </p:nvSpPr>
        <p:spPr>
          <a:xfrm>
            <a:off x="5964024" y="4035170"/>
            <a:ext cx="2011680" cy="2011680"/>
          </a:xfrm>
          <a:prstGeom prst="ellipse">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GOD</a:t>
            </a:r>
            <a:endParaRPr lang="en-GB" sz="4000" b="1" dirty="0">
              <a:effectLst>
                <a:outerShdw blurRad="38100" dist="38100" dir="2700000" algn="tl">
                  <a:srgbClr val="000000">
                    <a:alpha val="43137"/>
                  </a:srgbClr>
                </a:outerShdw>
              </a:effectLst>
            </a:endParaRPr>
          </a:p>
        </p:txBody>
      </p:sp>
      <p:sp>
        <p:nvSpPr>
          <p:cNvPr id="8" name="Oval 7"/>
          <p:cNvSpPr/>
          <p:nvPr/>
        </p:nvSpPr>
        <p:spPr>
          <a:xfrm>
            <a:off x="4334758" y="4035170"/>
            <a:ext cx="2011680" cy="2011680"/>
          </a:xfrm>
          <a:prstGeom prst="ellipse">
            <a:avLst/>
          </a:prstGeom>
          <a:solidFill>
            <a:schemeClr val="accent6">
              <a:lumMod val="60000"/>
              <a:lumOff val="40000"/>
              <a:alpha val="7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Me</a:t>
            </a:r>
          </a:p>
          <a:p>
            <a:pPr algn="ctr"/>
            <a:r>
              <a:rPr lang="en-US" sz="4000" b="1" dirty="0">
                <a:effectLst>
                  <a:outerShdw blurRad="38100" dist="38100" dir="2700000" algn="tl">
                    <a:srgbClr val="000000">
                      <a:alpha val="43137"/>
                    </a:srgbClr>
                  </a:outerShdw>
                </a:effectLst>
              </a:rPr>
              <a:t>?  ?</a:t>
            </a:r>
          </a:p>
          <a:p>
            <a:pPr algn="ctr"/>
            <a:r>
              <a:rPr lang="en-US" sz="4000" b="1" dirty="0">
                <a:effectLst>
                  <a:outerShdw blurRad="38100" dist="38100" dir="2700000" algn="tl">
                    <a:srgbClr val="000000">
                      <a:alpha val="43137"/>
                    </a:srgbClr>
                  </a:outerShdw>
                </a:effectLst>
              </a:rPr>
              <a:t>?  ?</a:t>
            </a:r>
            <a:endParaRPr lang="en-GB"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36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91067" y="1041400"/>
            <a:ext cx="11209866" cy="4775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dirty="0">
                <a:solidFill>
                  <a:prstClr val="black"/>
                </a:solidFill>
              </a:rPr>
              <a:t>​</a:t>
            </a:r>
            <a:r>
              <a:rPr lang="en-US" sz="2600" baseline="30000" dirty="0">
                <a:solidFill>
                  <a:prstClr val="black"/>
                </a:solidFill>
              </a:rPr>
              <a:t>1</a:t>
            </a:r>
            <a:r>
              <a:rPr lang="en-US" sz="2600" dirty="0">
                <a:solidFill>
                  <a:prstClr val="black"/>
                </a:solidFill>
              </a:rPr>
              <a:t> In the fourth year of King Darius, the word of the Lord came to Zechariah on the fourth day of the ninth month, the month of Kislev. </a:t>
            </a:r>
            <a:br>
              <a:rPr lang="en-US" sz="2600" dirty="0">
                <a:solidFill>
                  <a:prstClr val="black"/>
                </a:solidFill>
              </a:rPr>
            </a:br>
            <a:r>
              <a:rPr lang="en-US" sz="2600" baseline="30000" dirty="0">
                <a:solidFill>
                  <a:prstClr val="black"/>
                </a:solidFill>
              </a:rPr>
              <a:t>2</a:t>
            </a:r>
            <a:r>
              <a:rPr lang="en-US" sz="2600" dirty="0">
                <a:solidFill>
                  <a:prstClr val="black"/>
                </a:solidFill>
              </a:rPr>
              <a:t> The people of Bethel had sent </a:t>
            </a:r>
            <a:r>
              <a:rPr lang="en-US" sz="2600" dirty="0" err="1">
                <a:solidFill>
                  <a:prstClr val="black"/>
                </a:solidFill>
              </a:rPr>
              <a:t>Sharezer</a:t>
            </a:r>
            <a:r>
              <a:rPr lang="en-US" sz="2600" dirty="0">
                <a:solidFill>
                  <a:prstClr val="black"/>
                </a:solidFill>
              </a:rPr>
              <a:t> and </a:t>
            </a:r>
            <a:r>
              <a:rPr lang="en-US" sz="2600" dirty="0" err="1">
                <a:solidFill>
                  <a:prstClr val="black"/>
                </a:solidFill>
              </a:rPr>
              <a:t>Regem-Melek</a:t>
            </a:r>
            <a:r>
              <a:rPr lang="en-US" sz="2600" dirty="0">
                <a:solidFill>
                  <a:prstClr val="black"/>
                </a:solidFill>
              </a:rPr>
              <a:t>, together with their men, to entreat the Lord </a:t>
            </a:r>
            <a:r>
              <a:rPr lang="en-US" sz="2600" baseline="30000" dirty="0">
                <a:solidFill>
                  <a:prstClr val="black"/>
                </a:solidFill>
              </a:rPr>
              <a:t>3</a:t>
            </a:r>
            <a:r>
              <a:rPr lang="en-US" sz="2600" dirty="0">
                <a:solidFill>
                  <a:prstClr val="black"/>
                </a:solidFill>
              </a:rPr>
              <a:t> by asking the priests of the house of the Lord Almighty and the prophets, “Should I mourn and fast in the fifth month, as I have done for so many years?”</a:t>
            </a:r>
            <a:br>
              <a:rPr lang="en-US" sz="2600" dirty="0">
                <a:solidFill>
                  <a:prstClr val="black"/>
                </a:solidFill>
              </a:rPr>
            </a:br>
            <a:r>
              <a:rPr lang="en-US" sz="2600" baseline="30000" dirty="0">
                <a:solidFill>
                  <a:prstClr val="black"/>
                </a:solidFill>
              </a:rPr>
              <a:t>4</a:t>
            </a:r>
            <a:r>
              <a:rPr lang="en-US" sz="2600" dirty="0">
                <a:solidFill>
                  <a:prstClr val="black"/>
                </a:solidFill>
              </a:rPr>
              <a:t> Then the word of the Lord Almighty came to me: </a:t>
            </a:r>
            <a:r>
              <a:rPr lang="en-US" sz="2600" baseline="30000" dirty="0">
                <a:solidFill>
                  <a:prstClr val="black"/>
                </a:solidFill>
              </a:rPr>
              <a:t>5</a:t>
            </a:r>
            <a:r>
              <a:rPr lang="en-US" sz="2600" dirty="0">
                <a:solidFill>
                  <a:prstClr val="black"/>
                </a:solidFill>
              </a:rPr>
              <a:t> “Ask all the people of the land and the priests, ‘When you fasted and mourned in the fifth and seventh months for the past seventy years, was it really for me that you fasted? </a:t>
            </a:r>
            <a:r>
              <a:rPr lang="en-US" sz="2600" baseline="30000" dirty="0">
                <a:solidFill>
                  <a:prstClr val="black"/>
                </a:solidFill>
              </a:rPr>
              <a:t>6</a:t>
            </a:r>
            <a:r>
              <a:rPr lang="en-US" sz="2600" dirty="0">
                <a:solidFill>
                  <a:prstClr val="black"/>
                </a:solidFill>
              </a:rPr>
              <a:t> And when you were eating and drinking, were you not just feasting for yourselves? </a:t>
            </a:r>
            <a:r>
              <a:rPr lang="en-US" sz="2600" baseline="30000" dirty="0">
                <a:solidFill>
                  <a:prstClr val="black"/>
                </a:solidFill>
              </a:rPr>
              <a:t>7</a:t>
            </a:r>
            <a:r>
              <a:rPr lang="en-US" sz="2600" dirty="0">
                <a:solidFill>
                  <a:prstClr val="black"/>
                </a:solidFill>
              </a:rPr>
              <a:t> Are these not the words the Lord proclaimed through the earlier prophets when Jerusalem and its surrounding towns were at rest and prosperous, and the Negev and the western foothills were settled?’” (</a:t>
            </a:r>
            <a:r>
              <a:rPr lang="en-US" sz="2600" i="1" dirty="0">
                <a:solidFill>
                  <a:prstClr val="black"/>
                </a:solidFill>
              </a:rPr>
              <a:t>Zechariah 7:1 – 7</a:t>
            </a:r>
            <a:r>
              <a:rPr lang="en-US" sz="2600" dirty="0">
                <a:solidFill>
                  <a:prstClr val="black"/>
                </a:solidFill>
              </a:rPr>
              <a:t>)</a:t>
            </a:r>
          </a:p>
        </p:txBody>
      </p:sp>
    </p:spTree>
    <p:extLst>
      <p:ext uri="{BB962C8B-B14F-4D97-AF65-F5344CB8AC3E}">
        <p14:creationId xmlns:p14="http://schemas.microsoft.com/office/powerpoint/2010/main" val="147304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endParaRPr lang="en-US" sz="2600" dirty="0">
              <a:solidFill>
                <a:prstClr val="black"/>
              </a:solidFill>
            </a:endParaRP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What Are We Pursuing?</a:t>
            </a:r>
          </a:p>
        </p:txBody>
      </p:sp>
      <p:sp>
        <p:nvSpPr>
          <p:cNvPr id="2" name="Oval 1"/>
          <p:cNvSpPr>
            <a:spLocks noChangeAspect="1"/>
          </p:cNvSpPr>
          <p:nvPr/>
        </p:nvSpPr>
        <p:spPr>
          <a:xfrm>
            <a:off x="3774649" y="1475948"/>
            <a:ext cx="4642702" cy="4642702"/>
          </a:xfrm>
          <a:prstGeom prst="ellipse">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effectLst>
                  <a:outerShdw blurRad="38100" dist="38100" dir="2700000" algn="tl">
                    <a:srgbClr val="000000">
                      <a:alpha val="43137"/>
                    </a:srgbClr>
                  </a:outerShdw>
                </a:effectLst>
              </a:rPr>
              <a:t>GOD</a:t>
            </a:r>
          </a:p>
          <a:p>
            <a:pPr algn="ctr"/>
            <a:endParaRPr lang="en-US" sz="800" b="1" dirty="0">
              <a:effectLst>
                <a:outerShdw blurRad="38100" dist="38100" dir="2700000" algn="tl">
                  <a:srgbClr val="000000">
                    <a:alpha val="43137"/>
                  </a:srgbClr>
                </a:outerShdw>
              </a:effectLst>
            </a:endParaRPr>
          </a:p>
          <a:p>
            <a:pPr algn="ctr"/>
            <a:r>
              <a:rPr lang="en-US" sz="3600" i="1" dirty="0">
                <a:effectLst>
                  <a:outerShdw blurRad="38100" dist="38100" dir="2700000" algn="tl">
                    <a:srgbClr val="000000">
                      <a:alpha val="43137"/>
                    </a:srgbClr>
                  </a:outerShdw>
                </a:effectLst>
              </a:rPr>
              <a:t>Love</a:t>
            </a:r>
          </a:p>
          <a:p>
            <a:pPr algn="ctr"/>
            <a:r>
              <a:rPr lang="en-US" sz="3600" i="1" dirty="0">
                <a:effectLst>
                  <a:outerShdw blurRad="38100" dist="38100" dir="2700000" algn="tl">
                    <a:srgbClr val="000000">
                      <a:alpha val="43137"/>
                    </a:srgbClr>
                  </a:outerShdw>
                </a:effectLst>
              </a:rPr>
              <a:t>Mercy</a:t>
            </a:r>
          </a:p>
          <a:p>
            <a:pPr algn="ctr"/>
            <a:r>
              <a:rPr lang="en-US" sz="3600" i="1" dirty="0">
                <a:effectLst>
                  <a:outerShdw blurRad="38100" dist="38100" dir="2700000" algn="tl">
                    <a:srgbClr val="000000">
                      <a:alpha val="43137"/>
                    </a:srgbClr>
                  </a:outerShdw>
                </a:effectLst>
              </a:rPr>
              <a:t>Justice</a:t>
            </a:r>
          </a:p>
          <a:p>
            <a:pPr algn="ctr"/>
            <a:r>
              <a:rPr lang="en-US" sz="3600" i="1" dirty="0">
                <a:effectLst>
                  <a:outerShdw blurRad="38100" dist="38100" dir="2700000" algn="tl">
                    <a:srgbClr val="000000">
                      <a:alpha val="43137"/>
                    </a:srgbClr>
                  </a:outerShdw>
                </a:effectLst>
              </a:rPr>
              <a:t>Holiness</a:t>
            </a:r>
            <a:endParaRPr lang="en-GB" sz="4000" i="1" dirty="0">
              <a:effectLst>
                <a:outerShdw blurRad="38100" dist="38100" dir="2700000" algn="tl">
                  <a:srgbClr val="000000">
                    <a:alpha val="43137"/>
                  </a:srgbClr>
                </a:outerShdw>
              </a:effectLst>
            </a:endParaRPr>
          </a:p>
        </p:txBody>
      </p:sp>
      <p:sp>
        <p:nvSpPr>
          <p:cNvPr id="8" name="Oval 7"/>
          <p:cNvSpPr>
            <a:spLocks noChangeAspect="1"/>
          </p:cNvSpPr>
          <p:nvPr/>
        </p:nvSpPr>
        <p:spPr>
          <a:xfrm>
            <a:off x="6972675" y="4010612"/>
            <a:ext cx="1091030" cy="1091030"/>
          </a:xfrm>
          <a:prstGeom prst="ellipse">
            <a:avLst/>
          </a:prstGeom>
          <a:solidFill>
            <a:schemeClr val="accent6">
              <a:lumMod val="60000"/>
              <a:lumOff val="40000"/>
              <a:alpha val="7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Me</a:t>
            </a:r>
          </a:p>
        </p:txBody>
      </p:sp>
    </p:spTree>
    <p:extLst>
      <p:ext uri="{BB962C8B-B14F-4D97-AF65-F5344CB8AC3E}">
        <p14:creationId xmlns:p14="http://schemas.microsoft.com/office/powerpoint/2010/main" val="186846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endParaRPr lang="en-US" sz="2600" dirty="0">
              <a:solidFill>
                <a:prstClr val="black"/>
              </a:solidFill>
            </a:endParaRP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Be Like Minded</a:t>
            </a:r>
          </a:p>
        </p:txBody>
      </p:sp>
      <p:grpSp>
        <p:nvGrpSpPr>
          <p:cNvPr id="3" name="Group 2"/>
          <p:cNvGrpSpPr/>
          <p:nvPr/>
        </p:nvGrpSpPr>
        <p:grpSpPr>
          <a:xfrm>
            <a:off x="957993" y="1532989"/>
            <a:ext cx="10276014" cy="4528620"/>
            <a:chOff x="838200" y="1363132"/>
            <a:chExt cx="10276014" cy="4528620"/>
          </a:xfrm>
        </p:grpSpPr>
        <p:sp>
          <p:nvSpPr>
            <p:cNvPr id="21" name="Rectangle 20">
              <a:extLst>
                <a:ext uri="{FF2B5EF4-FFF2-40B4-BE49-F238E27FC236}">
                  <a16:creationId xmlns:a16="http://schemas.microsoft.com/office/drawing/2014/main" id="{12ED4187-0066-44D8-A37E-3C4E11AC6E42}"/>
                </a:ext>
              </a:extLst>
            </p:cNvPr>
            <p:cNvSpPr/>
            <p:nvPr/>
          </p:nvSpPr>
          <p:spPr>
            <a:xfrm>
              <a:off x="838200" y="1363132"/>
              <a:ext cx="9700967" cy="81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baseline="30000" dirty="0"/>
                <a:t>1</a:t>
              </a:r>
              <a:r>
                <a:rPr lang="en-US" dirty="0"/>
                <a:t> Therefore if you have any encouragement from being united with Christ, if any comfort from his love, if any common sharing in the Spirit, if any tenderness and compassion,</a:t>
              </a:r>
              <a:r>
                <a:rPr lang="en-US" baseline="30000" dirty="0"/>
                <a:t> </a:t>
              </a:r>
              <a:endParaRPr lang="en-ID" dirty="0"/>
            </a:p>
          </p:txBody>
        </p:sp>
        <p:sp>
          <p:nvSpPr>
            <p:cNvPr id="22" name="Rectangle 21">
              <a:extLst>
                <a:ext uri="{FF2B5EF4-FFF2-40B4-BE49-F238E27FC236}">
                  <a16:creationId xmlns:a16="http://schemas.microsoft.com/office/drawing/2014/main" id="{46FABAF9-5BFA-401A-9971-85F7E4C29B62}"/>
                </a:ext>
              </a:extLst>
            </p:cNvPr>
            <p:cNvSpPr/>
            <p:nvPr/>
          </p:nvSpPr>
          <p:spPr>
            <a:xfrm>
              <a:off x="1025923" y="2454199"/>
              <a:ext cx="9701784" cy="81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t>2</a:t>
              </a:r>
              <a:r>
                <a:rPr lang="en-US" dirty="0"/>
                <a:t> then make my joy complete by being like-minded, having the same love, being one in spirit and of one mind</a:t>
              </a:r>
              <a:endParaRPr lang="en-ID" dirty="0"/>
            </a:p>
          </p:txBody>
        </p:sp>
        <p:sp>
          <p:nvSpPr>
            <p:cNvPr id="24" name="Rectangle 23">
              <a:extLst>
                <a:ext uri="{FF2B5EF4-FFF2-40B4-BE49-F238E27FC236}">
                  <a16:creationId xmlns:a16="http://schemas.microsoft.com/office/drawing/2014/main" id="{46FABAF9-5BFA-401A-9971-85F7E4C29B62}"/>
                </a:ext>
              </a:extLst>
            </p:cNvPr>
            <p:cNvSpPr/>
            <p:nvPr/>
          </p:nvSpPr>
          <p:spPr>
            <a:xfrm>
              <a:off x="1214463" y="3545266"/>
              <a:ext cx="9701784" cy="81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t>3</a:t>
              </a:r>
              <a:r>
                <a:rPr lang="en-US" dirty="0"/>
                <a:t> Do nothing out of selfish ambition or vain conceit. Rather, in humility value others above yourselves,</a:t>
              </a:r>
              <a:r>
                <a:rPr lang="en-US" baseline="30000" dirty="0"/>
                <a:t> 4</a:t>
              </a:r>
              <a:r>
                <a:rPr lang="en-US" dirty="0"/>
                <a:t> not looking to your own interests but each of you to the interests of the others. </a:t>
              </a:r>
              <a:r>
                <a:rPr lang="en-US" baseline="30000" dirty="0"/>
                <a:t>5</a:t>
              </a:r>
              <a:r>
                <a:rPr lang="en-US" dirty="0"/>
                <a:t> In your relationships with one another, have the same mindset as Christ Jesus: Philippians 2:5</a:t>
              </a:r>
              <a:endParaRPr lang="en-ID" dirty="0"/>
            </a:p>
          </p:txBody>
        </p:sp>
        <p:sp>
          <p:nvSpPr>
            <p:cNvPr id="25" name="Rectangle 24">
              <a:extLst>
                <a:ext uri="{FF2B5EF4-FFF2-40B4-BE49-F238E27FC236}">
                  <a16:creationId xmlns:a16="http://schemas.microsoft.com/office/drawing/2014/main" id="{46FABAF9-5BFA-401A-9971-85F7E4C29B62}"/>
                </a:ext>
              </a:extLst>
            </p:cNvPr>
            <p:cNvSpPr/>
            <p:nvPr/>
          </p:nvSpPr>
          <p:spPr>
            <a:xfrm>
              <a:off x="1412430" y="4645759"/>
              <a:ext cx="9701784" cy="124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t>6</a:t>
              </a:r>
              <a:r>
                <a:rPr lang="en-US" dirty="0"/>
                <a:t> Who, being in very nature God, did not consider equality with God something to be used to his own advantage; </a:t>
              </a:r>
              <a:r>
                <a:rPr lang="en-US" baseline="30000" dirty="0"/>
                <a:t>7</a:t>
              </a:r>
              <a:r>
                <a:rPr lang="en-US" dirty="0"/>
                <a:t> rather, he made himself nothing by taking the very nature of a servant, being made in human likeness. </a:t>
              </a:r>
              <a:r>
                <a:rPr lang="en-US" baseline="30000" dirty="0"/>
                <a:t>8</a:t>
              </a:r>
              <a:r>
                <a:rPr lang="en-US" dirty="0"/>
                <a:t> And being found in appearance as a man, he humbled himself</a:t>
              </a:r>
              <a:br>
                <a:rPr lang="en-US" dirty="0"/>
              </a:br>
              <a:r>
                <a:rPr lang="en-US" dirty="0"/>
                <a:t>by becoming obedient to death— even death on a cross! (Philippians 2:1 – 8)</a:t>
              </a:r>
              <a:endParaRPr lang="en-ID" dirty="0"/>
            </a:p>
          </p:txBody>
        </p:sp>
        <p:sp>
          <p:nvSpPr>
            <p:cNvPr id="26" name="Arrow: Left-Right 6">
              <a:extLst>
                <a:ext uri="{FF2B5EF4-FFF2-40B4-BE49-F238E27FC236}">
                  <a16:creationId xmlns:a16="http://schemas.microsoft.com/office/drawing/2014/main" id="{1D520AA0-2173-4DFB-8DCB-9CE2C1E6E419}"/>
                </a:ext>
              </a:extLst>
            </p:cNvPr>
            <p:cNvSpPr/>
            <p:nvPr/>
          </p:nvSpPr>
          <p:spPr>
            <a:xfrm rot="5400000">
              <a:off x="5383366" y="2143326"/>
              <a:ext cx="610633" cy="338937"/>
            </a:xfrm>
            <a:prstGeom prst="leftRightArrow">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D"/>
            </a:p>
          </p:txBody>
        </p:sp>
        <p:sp>
          <p:nvSpPr>
            <p:cNvPr id="27" name="Arrow: Left-Right 6">
              <a:extLst>
                <a:ext uri="{FF2B5EF4-FFF2-40B4-BE49-F238E27FC236}">
                  <a16:creationId xmlns:a16="http://schemas.microsoft.com/office/drawing/2014/main" id="{1D520AA0-2173-4DFB-8DCB-9CE2C1E6E419}"/>
                </a:ext>
              </a:extLst>
            </p:cNvPr>
            <p:cNvSpPr/>
            <p:nvPr/>
          </p:nvSpPr>
          <p:spPr>
            <a:xfrm rot="5400000">
              <a:off x="5571498" y="3234393"/>
              <a:ext cx="610633" cy="338937"/>
            </a:xfrm>
            <a:prstGeom prst="leftRightArrow">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D"/>
            </a:p>
          </p:txBody>
        </p:sp>
        <p:sp>
          <p:nvSpPr>
            <p:cNvPr id="28" name="Arrow: Left-Right 6">
              <a:extLst>
                <a:ext uri="{FF2B5EF4-FFF2-40B4-BE49-F238E27FC236}">
                  <a16:creationId xmlns:a16="http://schemas.microsoft.com/office/drawing/2014/main" id="{1D520AA0-2173-4DFB-8DCB-9CE2C1E6E419}"/>
                </a:ext>
              </a:extLst>
            </p:cNvPr>
            <p:cNvSpPr/>
            <p:nvPr/>
          </p:nvSpPr>
          <p:spPr>
            <a:xfrm rot="5400000">
              <a:off x="5873135" y="4416345"/>
              <a:ext cx="445728" cy="338937"/>
            </a:xfrm>
            <a:prstGeom prst="leftRightArrow">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40944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600" dirty="0">
                <a:solidFill>
                  <a:prstClr val="black"/>
                </a:solidFill>
              </a:rPr>
              <a:t>True religion is not exacting, rather it is about discovering life in Jesus Christ.</a:t>
            </a:r>
          </a:p>
          <a:p>
            <a:pPr marL="457200" indent="-457200">
              <a:lnSpc>
                <a:spcPct val="90000"/>
              </a:lnSpc>
              <a:spcBef>
                <a:spcPts val="1000"/>
              </a:spcBef>
              <a:buFont typeface="Arial" panose="020B0604020202020204" pitchFamily="34" charset="0"/>
              <a:buChar char="•"/>
            </a:pPr>
            <a:r>
              <a:rPr lang="en-US" sz="2600" dirty="0">
                <a:solidFill>
                  <a:prstClr val="black"/>
                </a:solidFill>
              </a:rPr>
              <a:t>True religion is belief that God is good. We worship and celebrate God for who He is.  </a:t>
            </a:r>
          </a:p>
          <a:p>
            <a:pPr marL="457200" indent="-457200">
              <a:lnSpc>
                <a:spcPct val="90000"/>
              </a:lnSpc>
              <a:spcBef>
                <a:spcPts val="1000"/>
              </a:spcBef>
              <a:buFont typeface="Arial" panose="020B0604020202020204" pitchFamily="34" charset="0"/>
              <a:buChar char="•"/>
            </a:pPr>
            <a:r>
              <a:rPr lang="en-US" sz="2600" dirty="0">
                <a:solidFill>
                  <a:prstClr val="black"/>
                </a:solidFill>
              </a:rPr>
              <a:t>True Religion allows God to till soil of our hearts with His love.</a:t>
            </a:r>
          </a:p>
          <a:p>
            <a:pPr marL="457200" indent="-457200">
              <a:lnSpc>
                <a:spcPct val="90000"/>
              </a:lnSpc>
              <a:spcBef>
                <a:spcPts val="1000"/>
              </a:spcBef>
              <a:buFont typeface="Arial" panose="020B0604020202020204" pitchFamily="34" charset="0"/>
              <a:buChar char="•"/>
            </a:pPr>
            <a:r>
              <a:rPr lang="en-US" sz="2600" dirty="0">
                <a:solidFill>
                  <a:prstClr val="black"/>
                </a:solidFill>
              </a:rPr>
              <a:t>True religion enables us to move out of secrecy and isolation towards God and each other with love, kindness, grace and truth . </a:t>
            </a:r>
          </a:p>
          <a:p>
            <a:pPr marL="457200" indent="-457200">
              <a:lnSpc>
                <a:spcPct val="90000"/>
              </a:lnSpc>
              <a:spcBef>
                <a:spcPts val="1000"/>
              </a:spcBef>
              <a:buFont typeface="Arial" panose="020B0604020202020204" pitchFamily="34" charset="0"/>
              <a:buChar char="•"/>
            </a:pPr>
            <a:r>
              <a:rPr lang="en-US" sz="2600" dirty="0">
                <a:solidFill>
                  <a:prstClr val="black"/>
                </a:solidFill>
              </a:rPr>
              <a:t>True Religion seeks the will of God and relies on the power of the Holy Spirit.</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Religion</a:t>
            </a:r>
          </a:p>
        </p:txBody>
      </p:sp>
    </p:spTree>
    <p:extLst>
      <p:ext uri="{BB962C8B-B14F-4D97-AF65-F5344CB8AC3E}">
        <p14:creationId xmlns:p14="http://schemas.microsoft.com/office/powerpoint/2010/main" val="329637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91067" y="1042416"/>
            <a:ext cx="11209866" cy="477316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8</a:t>
            </a:r>
            <a:r>
              <a:rPr lang="en-US" sz="2600" dirty="0">
                <a:solidFill>
                  <a:prstClr val="black"/>
                </a:solidFill>
              </a:rPr>
              <a:t> And the word of the Lord came again to Zechariah: </a:t>
            </a:r>
            <a:r>
              <a:rPr lang="en-US" sz="2600" baseline="30000" dirty="0">
                <a:solidFill>
                  <a:prstClr val="black"/>
                </a:solidFill>
              </a:rPr>
              <a:t>9</a:t>
            </a:r>
            <a:r>
              <a:rPr lang="en-US" sz="2600" dirty="0">
                <a:solidFill>
                  <a:prstClr val="black"/>
                </a:solidFill>
              </a:rPr>
              <a:t> “This is what the Lord Almighty said: ‘Administer true justice; show mercy and compassion to one another. </a:t>
            </a:r>
            <a:r>
              <a:rPr lang="en-US" sz="2600" baseline="30000" dirty="0">
                <a:solidFill>
                  <a:prstClr val="black"/>
                </a:solidFill>
              </a:rPr>
              <a:t>10</a:t>
            </a:r>
            <a:r>
              <a:rPr lang="en-US" sz="2600" dirty="0">
                <a:solidFill>
                  <a:prstClr val="black"/>
                </a:solidFill>
              </a:rPr>
              <a:t> Do not oppress the widow or the fatherless, the foreigner or the poor. Do not plot evil against each other.’</a:t>
            </a:r>
            <a:br>
              <a:rPr lang="en-US" sz="2600" dirty="0">
                <a:solidFill>
                  <a:prstClr val="black"/>
                </a:solidFill>
              </a:rPr>
            </a:br>
            <a:r>
              <a:rPr lang="en-US" sz="2600" baseline="30000" dirty="0">
                <a:solidFill>
                  <a:prstClr val="black"/>
                </a:solidFill>
              </a:rPr>
              <a:t>11</a:t>
            </a:r>
            <a:r>
              <a:rPr lang="en-US" sz="2600" dirty="0">
                <a:solidFill>
                  <a:prstClr val="black"/>
                </a:solidFill>
              </a:rPr>
              <a:t> “But they refused to pay attention; stubbornly they turned their backs and covered their ears. </a:t>
            </a:r>
            <a:r>
              <a:rPr lang="en-US" sz="2600" baseline="30000" dirty="0">
                <a:solidFill>
                  <a:prstClr val="black"/>
                </a:solidFill>
              </a:rPr>
              <a:t>12</a:t>
            </a:r>
            <a:r>
              <a:rPr lang="en-US" sz="2600" dirty="0">
                <a:solidFill>
                  <a:prstClr val="black"/>
                </a:solidFill>
              </a:rPr>
              <a:t> They made their hearts as hard as flint and would not listen to the law or to the words that the Lord Almighty had sent by his Spirit through the earlier prophets. So the Lord Almighty was very angry.</a:t>
            </a:r>
            <a:br>
              <a:rPr lang="en-US" sz="2600" dirty="0">
                <a:solidFill>
                  <a:prstClr val="black"/>
                </a:solidFill>
              </a:rPr>
            </a:br>
            <a:r>
              <a:rPr lang="en-US" sz="2600" baseline="30000" dirty="0">
                <a:solidFill>
                  <a:prstClr val="black"/>
                </a:solidFill>
              </a:rPr>
              <a:t>13</a:t>
            </a:r>
            <a:r>
              <a:rPr lang="en-US" sz="2600" dirty="0">
                <a:solidFill>
                  <a:prstClr val="black"/>
                </a:solidFill>
              </a:rPr>
              <a:t> “‘When I called, they did not listen; so when they called, I would not listen,’ says the Lord Almighty. </a:t>
            </a:r>
            <a:r>
              <a:rPr lang="en-US" sz="2600" baseline="30000" dirty="0">
                <a:solidFill>
                  <a:prstClr val="black"/>
                </a:solidFill>
              </a:rPr>
              <a:t>14</a:t>
            </a:r>
            <a:r>
              <a:rPr lang="en-US" sz="2600" dirty="0">
                <a:solidFill>
                  <a:prstClr val="black"/>
                </a:solidFill>
              </a:rPr>
              <a:t> ‘I scattered them with a whirlwind among all the nations, where they were strangers. The land they left behind them was so desolate that no one traveled through it. This is how they made the pleasant land desolate.’” (</a:t>
            </a:r>
            <a:r>
              <a:rPr lang="en-US" sz="2600" i="1" dirty="0">
                <a:solidFill>
                  <a:prstClr val="black"/>
                </a:solidFill>
              </a:rPr>
              <a:t>Zechariah 7:8 – 14</a:t>
            </a:r>
            <a:r>
              <a:rPr lang="en-US" sz="2600" dirty="0">
                <a:solidFill>
                  <a:prstClr val="black"/>
                </a:solidFill>
              </a:rPr>
              <a:t>)</a:t>
            </a:r>
          </a:p>
        </p:txBody>
      </p:sp>
    </p:spTree>
    <p:extLst>
      <p:ext uri="{BB962C8B-B14F-4D97-AF65-F5344CB8AC3E}">
        <p14:creationId xmlns:p14="http://schemas.microsoft.com/office/powerpoint/2010/main" val="118654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a:solidFill>
                  <a:prstClr val="black"/>
                </a:solidFill>
              </a:rPr>
              <a:t>Sermon Series</a:t>
            </a:r>
          </a:p>
          <a:p>
            <a:pPr marL="457200" indent="-457200">
              <a:lnSpc>
                <a:spcPct val="90000"/>
              </a:lnSpc>
              <a:spcBef>
                <a:spcPts val="1000"/>
              </a:spcBef>
              <a:buFont typeface="Arial" panose="020B0604020202020204" pitchFamily="34" charset="0"/>
              <a:buChar char="•"/>
            </a:pPr>
            <a:r>
              <a:rPr lang="en-US" sz="2600" dirty="0">
                <a:solidFill>
                  <a:prstClr val="black"/>
                </a:solidFill>
              </a:rPr>
              <a:t>True Religion</a:t>
            </a:r>
          </a:p>
          <a:p>
            <a:pPr marL="457200" indent="-457200">
              <a:lnSpc>
                <a:spcPct val="90000"/>
              </a:lnSpc>
              <a:spcBef>
                <a:spcPts val="1000"/>
              </a:spcBef>
              <a:buFont typeface="Arial" panose="020B0604020202020204" pitchFamily="34" charset="0"/>
              <a:buChar char="•"/>
            </a:pPr>
            <a:r>
              <a:rPr lang="en-US" sz="2600" dirty="0">
                <a:solidFill>
                  <a:prstClr val="black"/>
                </a:solidFill>
              </a:rPr>
              <a:t>A Godly vision for the future</a:t>
            </a:r>
          </a:p>
          <a:p>
            <a:pPr marL="457200" indent="-457200">
              <a:lnSpc>
                <a:spcPct val="90000"/>
              </a:lnSpc>
              <a:spcBef>
                <a:spcPts val="1000"/>
              </a:spcBef>
              <a:buFont typeface="Arial" panose="020B0604020202020204" pitchFamily="34" charset="0"/>
              <a:buChar char="•"/>
            </a:pPr>
            <a:r>
              <a:rPr lang="en-US" sz="2600" dirty="0">
                <a:solidFill>
                  <a:prstClr val="black"/>
                </a:solidFill>
              </a:rPr>
              <a:t>The Power of God</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True Religion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914" y="4326903"/>
            <a:ext cx="3384886" cy="1904563"/>
          </a:xfrm>
          <a:prstGeom prst="rect">
            <a:avLst/>
          </a:prstGeom>
        </p:spPr>
      </p:pic>
    </p:spTree>
    <p:extLst>
      <p:ext uri="{BB962C8B-B14F-4D97-AF65-F5344CB8AC3E}">
        <p14:creationId xmlns:p14="http://schemas.microsoft.com/office/powerpoint/2010/main" val="259618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600" dirty="0">
                <a:solidFill>
                  <a:prstClr val="black"/>
                </a:solidFill>
              </a:rPr>
              <a:t>Destruction of Jerusalem by Nebuchadnezzar in 586/587 B.C</a:t>
            </a:r>
          </a:p>
          <a:p>
            <a:pPr marL="457200" indent="-457200">
              <a:lnSpc>
                <a:spcPct val="90000"/>
              </a:lnSpc>
              <a:spcBef>
                <a:spcPts val="1000"/>
              </a:spcBef>
              <a:buFont typeface="Arial" panose="020B0604020202020204" pitchFamily="34" charset="0"/>
              <a:buChar char="•"/>
            </a:pPr>
            <a:r>
              <a:rPr lang="en-US" sz="2600" dirty="0">
                <a:solidFill>
                  <a:prstClr val="black"/>
                </a:solidFill>
              </a:rPr>
              <a:t>Daniel, Esther, Ezra and Nehemiah.</a:t>
            </a:r>
          </a:p>
          <a:p>
            <a:pPr marL="457200" indent="-457200">
              <a:lnSpc>
                <a:spcPct val="90000"/>
              </a:lnSpc>
              <a:spcBef>
                <a:spcPts val="1000"/>
              </a:spcBef>
              <a:buFont typeface="Arial" panose="020B0604020202020204" pitchFamily="34" charset="0"/>
              <a:buChar char="•"/>
            </a:pPr>
            <a:r>
              <a:rPr lang="en-US" sz="2600" dirty="0">
                <a:solidFill>
                  <a:prstClr val="black"/>
                </a:solidFill>
              </a:rPr>
              <a:t>Haggai, Zechariah and Malachi. </a:t>
            </a:r>
          </a:p>
          <a:p>
            <a:pPr marL="457200" indent="-457200">
              <a:lnSpc>
                <a:spcPct val="90000"/>
              </a:lnSpc>
              <a:spcBef>
                <a:spcPts val="1000"/>
              </a:spcBef>
              <a:buFont typeface="Arial" panose="020B0604020202020204" pitchFamily="34" charset="0"/>
              <a:buChar char="•"/>
            </a:pPr>
            <a:r>
              <a:rPr lang="en-US" sz="2600" dirty="0">
                <a:solidFill>
                  <a:prstClr val="black"/>
                </a:solidFill>
              </a:rPr>
              <a:t>539 B.C. Babylon fell to the Persians,  </a:t>
            </a:r>
          </a:p>
          <a:p>
            <a:pPr marL="457200" indent="-457200">
              <a:lnSpc>
                <a:spcPct val="90000"/>
              </a:lnSpc>
              <a:spcBef>
                <a:spcPts val="1000"/>
              </a:spcBef>
              <a:buFont typeface="Arial" panose="020B0604020202020204" pitchFamily="34" charset="0"/>
              <a:buChar char="•"/>
            </a:pPr>
            <a:r>
              <a:rPr lang="en-US" sz="2600" dirty="0">
                <a:solidFill>
                  <a:prstClr val="black"/>
                </a:solidFill>
              </a:rPr>
              <a:t>538 B.C. Cyrus issued a decree permitting the exiled </a:t>
            </a:r>
            <a:br>
              <a:rPr lang="en-US" sz="2600" dirty="0">
                <a:solidFill>
                  <a:prstClr val="black"/>
                </a:solidFill>
              </a:rPr>
            </a:br>
            <a:r>
              <a:rPr lang="en-US" sz="2600" dirty="0">
                <a:solidFill>
                  <a:prstClr val="black"/>
                </a:solidFill>
              </a:rPr>
              <a:t>Jews to return to Judah and rebuild the temple. </a:t>
            </a:r>
          </a:p>
          <a:p>
            <a:pPr marL="457200" indent="-457200">
              <a:lnSpc>
                <a:spcPct val="90000"/>
              </a:lnSpc>
              <a:spcBef>
                <a:spcPts val="1000"/>
              </a:spcBef>
              <a:buFont typeface="Arial" panose="020B0604020202020204" pitchFamily="34" charset="0"/>
              <a:buChar char="•"/>
            </a:pPr>
            <a:r>
              <a:rPr lang="en-US" sz="2600" dirty="0">
                <a:solidFill>
                  <a:prstClr val="black"/>
                </a:solidFill>
              </a:rPr>
              <a:t>Rebuilding the temple. Life after exile and during the </a:t>
            </a:r>
            <a:br>
              <a:rPr lang="en-US" sz="2600" dirty="0">
                <a:solidFill>
                  <a:prstClr val="black"/>
                </a:solidFill>
              </a:rPr>
            </a:br>
            <a:r>
              <a:rPr lang="en-US" sz="2600" dirty="0">
                <a:solidFill>
                  <a:prstClr val="black"/>
                </a:solidFill>
              </a:rPr>
              <a:t>2nd temple. </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Destruction, Exile and Return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b="1325"/>
          <a:stretch/>
        </p:blipFill>
        <p:spPr>
          <a:xfrm>
            <a:off x="8908330" y="2575019"/>
            <a:ext cx="2445470" cy="3665873"/>
          </a:xfrm>
          <a:prstGeom prst="rect">
            <a:avLst/>
          </a:prstGeom>
        </p:spPr>
      </p:pic>
    </p:spTree>
    <p:extLst>
      <p:ext uri="{BB962C8B-B14F-4D97-AF65-F5344CB8AC3E}">
        <p14:creationId xmlns:p14="http://schemas.microsoft.com/office/powerpoint/2010/main" val="329887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91067" y="1041400"/>
            <a:ext cx="11209866" cy="4775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10</a:t>
            </a:r>
            <a:r>
              <a:rPr lang="en-US" sz="2600" dirty="0">
                <a:solidFill>
                  <a:prstClr val="black"/>
                </a:solidFill>
              </a:rPr>
              <a:t> This is what the Lord says: “When seventy years are completed for Babylon, I will come to you and fulfill my good promise to bring you back to this place. </a:t>
            </a:r>
            <a:r>
              <a:rPr lang="en-US" sz="2600" baseline="30000" dirty="0">
                <a:solidFill>
                  <a:prstClr val="black"/>
                </a:solidFill>
              </a:rPr>
              <a:t>11</a:t>
            </a:r>
            <a:r>
              <a:rPr lang="en-US" sz="2600" dirty="0">
                <a:solidFill>
                  <a:prstClr val="black"/>
                </a:solidFill>
              </a:rPr>
              <a:t> For I know the plans I have for you,” declares the Lord, “plans to prosper you and not to harm you, plans to give you hope and a future. </a:t>
            </a:r>
            <a:r>
              <a:rPr lang="en-US" sz="2600" baseline="30000" dirty="0">
                <a:solidFill>
                  <a:srgbClr val="FF0000"/>
                </a:solidFill>
                <a:effectLst>
                  <a:outerShdw blurRad="38100" dist="38100" dir="2700000" algn="tl">
                    <a:srgbClr val="000000">
                      <a:alpha val="43137"/>
                    </a:srgbClr>
                  </a:outerShdw>
                </a:effectLst>
              </a:rPr>
              <a:t>12</a:t>
            </a:r>
            <a:r>
              <a:rPr lang="en-US" sz="2600" dirty="0">
                <a:solidFill>
                  <a:srgbClr val="FF0000"/>
                </a:solidFill>
                <a:effectLst>
                  <a:outerShdw blurRad="38100" dist="38100" dir="2700000" algn="tl">
                    <a:srgbClr val="000000">
                      <a:alpha val="43137"/>
                    </a:srgbClr>
                  </a:outerShdw>
                </a:effectLst>
              </a:rPr>
              <a:t> Then you will call on me and come and pray to me, and I will listen to you. </a:t>
            </a:r>
            <a:r>
              <a:rPr lang="en-US" sz="2600" baseline="30000" dirty="0">
                <a:solidFill>
                  <a:srgbClr val="FF0000"/>
                </a:solidFill>
                <a:effectLst>
                  <a:outerShdw blurRad="38100" dist="38100" dir="2700000" algn="tl">
                    <a:srgbClr val="000000">
                      <a:alpha val="43137"/>
                    </a:srgbClr>
                  </a:outerShdw>
                </a:effectLst>
              </a:rPr>
              <a:t>13</a:t>
            </a:r>
            <a:r>
              <a:rPr lang="en-US" sz="2600" dirty="0">
                <a:solidFill>
                  <a:srgbClr val="FF0000"/>
                </a:solidFill>
                <a:effectLst>
                  <a:outerShdw blurRad="38100" dist="38100" dir="2700000" algn="tl">
                    <a:srgbClr val="000000">
                      <a:alpha val="43137"/>
                    </a:srgbClr>
                  </a:outerShdw>
                </a:effectLst>
              </a:rPr>
              <a:t> You will seek me and find me when you seek me with all your heart. </a:t>
            </a:r>
            <a:r>
              <a:rPr lang="en-US" sz="2600" baseline="30000" dirty="0">
                <a:solidFill>
                  <a:prstClr val="black"/>
                </a:solidFill>
              </a:rPr>
              <a:t>14</a:t>
            </a:r>
            <a:r>
              <a:rPr lang="en-US" sz="2600" dirty="0">
                <a:solidFill>
                  <a:prstClr val="black"/>
                </a:solidFill>
              </a:rPr>
              <a:t> I will be found by you,” declares the Lord, “and will bring you back from captivity. I will gather you from all the nations and places where I have banished you,” declares the Lord, “and will bring you back to the place from which I carried you into exile.” (</a:t>
            </a:r>
            <a:r>
              <a:rPr lang="en-US" sz="2600" i="1" dirty="0">
                <a:solidFill>
                  <a:prstClr val="black"/>
                </a:solidFill>
              </a:rPr>
              <a:t>Jeremiah 29:10 – 14</a:t>
            </a:r>
            <a:r>
              <a:rPr lang="en-US" sz="2600" dirty="0">
                <a:solidFill>
                  <a:prstClr val="black"/>
                </a:solidFill>
              </a:rPr>
              <a:t>)</a:t>
            </a:r>
          </a:p>
        </p:txBody>
      </p:sp>
    </p:spTree>
    <p:extLst>
      <p:ext uri="{BB962C8B-B14F-4D97-AF65-F5344CB8AC3E}">
        <p14:creationId xmlns:p14="http://schemas.microsoft.com/office/powerpoint/2010/main" val="116647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600" dirty="0">
                <a:solidFill>
                  <a:prstClr val="black"/>
                </a:solidFill>
              </a:rPr>
              <a:t>The excitement of the return faded as the people faced one challenge after another.</a:t>
            </a:r>
          </a:p>
          <a:p>
            <a:pPr marL="457200" indent="-457200">
              <a:lnSpc>
                <a:spcPct val="90000"/>
              </a:lnSpc>
              <a:spcBef>
                <a:spcPts val="1000"/>
              </a:spcBef>
              <a:buFont typeface="Arial" panose="020B0604020202020204" pitchFamily="34" charset="0"/>
              <a:buChar char="•"/>
            </a:pPr>
            <a:r>
              <a:rPr lang="en-US" sz="2600" dirty="0">
                <a:solidFill>
                  <a:prstClr val="black"/>
                </a:solidFill>
              </a:rPr>
              <a:t>People: Where is God in all of this?</a:t>
            </a:r>
          </a:p>
          <a:p>
            <a:pPr marL="457200" indent="-457200">
              <a:lnSpc>
                <a:spcPct val="90000"/>
              </a:lnSpc>
              <a:spcBef>
                <a:spcPts val="1000"/>
              </a:spcBef>
              <a:buFont typeface="Arial" panose="020B0604020202020204" pitchFamily="34" charset="0"/>
              <a:buChar char="•"/>
            </a:pPr>
            <a:r>
              <a:rPr lang="en-US" sz="2600" dirty="0">
                <a:solidFill>
                  <a:prstClr val="black"/>
                </a:solidFill>
              </a:rPr>
              <a:t>God: I am watching, I am jealous for my people. I will restore.</a:t>
            </a:r>
          </a:p>
          <a:p>
            <a:pPr marL="457200" indent="-457200">
              <a:lnSpc>
                <a:spcPct val="90000"/>
              </a:lnSpc>
              <a:spcBef>
                <a:spcPts val="1000"/>
              </a:spcBef>
              <a:buFont typeface="Arial" panose="020B0604020202020204" pitchFamily="34" charset="0"/>
              <a:buChar char="•"/>
            </a:pPr>
            <a:r>
              <a:rPr lang="en-US" sz="2600" dirty="0">
                <a:solidFill>
                  <a:prstClr val="black"/>
                </a:solidFill>
              </a:rPr>
              <a:t>God: Where am I in all your pursuits?</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The Question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241" y="4030307"/>
            <a:ext cx="3281559" cy="2201159"/>
          </a:xfrm>
          <a:prstGeom prst="rect">
            <a:avLst/>
          </a:prstGeom>
        </p:spPr>
      </p:pic>
    </p:spTree>
    <p:extLst>
      <p:ext uri="{BB962C8B-B14F-4D97-AF65-F5344CB8AC3E}">
        <p14:creationId xmlns:p14="http://schemas.microsoft.com/office/powerpoint/2010/main" val="34432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4</a:t>
            </a:r>
            <a:r>
              <a:rPr lang="en-US" sz="2600" dirty="0">
                <a:solidFill>
                  <a:prstClr val="black"/>
                </a:solidFill>
              </a:rPr>
              <a:t> Then the word of the Lord Almighty came to me: </a:t>
            </a:r>
            <a:r>
              <a:rPr lang="en-US" sz="2600" baseline="30000" dirty="0">
                <a:solidFill>
                  <a:prstClr val="black"/>
                </a:solidFill>
              </a:rPr>
              <a:t>5</a:t>
            </a:r>
            <a:r>
              <a:rPr lang="en-US" sz="2600" dirty="0">
                <a:solidFill>
                  <a:prstClr val="black"/>
                </a:solidFill>
              </a:rPr>
              <a:t> “Ask all the people of the land and the priests, ‘When you fasted and mourned in the fifth and seventh months for the past seventy years, was it really for me that you fasted? </a:t>
            </a:r>
            <a:r>
              <a:rPr lang="en-US" sz="2600" baseline="30000" dirty="0">
                <a:solidFill>
                  <a:prstClr val="black"/>
                </a:solidFill>
              </a:rPr>
              <a:t>6</a:t>
            </a:r>
            <a:r>
              <a:rPr lang="en-US" sz="2600" dirty="0">
                <a:solidFill>
                  <a:prstClr val="black"/>
                </a:solidFill>
              </a:rPr>
              <a:t> And when you were eating and drinking, were you not just feasting for yourselves? </a:t>
            </a:r>
            <a:r>
              <a:rPr lang="en-US" sz="2600" baseline="30000" dirty="0">
                <a:solidFill>
                  <a:prstClr val="black"/>
                </a:solidFill>
              </a:rPr>
              <a:t>7</a:t>
            </a:r>
            <a:r>
              <a:rPr lang="en-US" sz="2600" dirty="0">
                <a:solidFill>
                  <a:prstClr val="black"/>
                </a:solidFill>
              </a:rPr>
              <a:t> Are these not the words the Lord proclaimed through the earlier prophets when Jerusalem and its surrounding towns were at rest and prosperous, and the Negev and the western foothills were settled?’” (</a:t>
            </a:r>
            <a:r>
              <a:rPr lang="en-US" sz="2600" i="1" dirty="0">
                <a:solidFill>
                  <a:prstClr val="black"/>
                </a:solidFill>
              </a:rPr>
              <a:t>Zechariah 7:4 – 7</a:t>
            </a:r>
            <a:r>
              <a:rPr lang="en-US" sz="2600" dirty="0">
                <a:solidFill>
                  <a:prstClr val="black"/>
                </a:solidFill>
              </a:rPr>
              <a:t>)</a:t>
            </a:r>
          </a:p>
          <a:p>
            <a:pPr>
              <a:lnSpc>
                <a:spcPct val="90000"/>
              </a:lnSpc>
              <a:spcBef>
                <a:spcPts val="1000"/>
              </a:spcBef>
            </a:pPr>
            <a:endParaRPr lang="en-US" sz="2600" dirty="0">
              <a:solidFill>
                <a:prstClr val="black"/>
              </a:solidFill>
            </a:endParaRP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For Whom? God or Yourself?</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076" y="4204232"/>
            <a:ext cx="3378724" cy="2027234"/>
          </a:xfrm>
          <a:prstGeom prst="rect">
            <a:avLst/>
          </a:prstGeom>
        </p:spPr>
      </p:pic>
    </p:spTree>
    <p:extLst>
      <p:ext uri="{BB962C8B-B14F-4D97-AF65-F5344CB8AC3E}">
        <p14:creationId xmlns:p14="http://schemas.microsoft.com/office/powerpoint/2010/main" val="212863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200" y="1363132"/>
            <a:ext cx="10515600" cy="48683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2600" baseline="30000" dirty="0">
                <a:solidFill>
                  <a:prstClr val="black"/>
                </a:solidFill>
              </a:rPr>
              <a:t>11</a:t>
            </a:r>
            <a:r>
              <a:rPr lang="en-US" sz="2600" dirty="0">
                <a:solidFill>
                  <a:prstClr val="black"/>
                </a:solidFill>
              </a:rPr>
              <a:t> “But they refused to pay attention; stubbornly they turned their backs and covered their ears. </a:t>
            </a:r>
            <a:r>
              <a:rPr lang="en-US" sz="2600" baseline="30000" dirty="0">
                <a:solidFill>
                  <a:prstClr val="black"/>
                </a:solidFill>
              </a:rPr>
              <a:t>12</a:t>
            </a:r>
            <a:r>
              <a:rPr lang="en-US" sz="2600" dirty="0">
                <a:solidFill>
                  <a:prstClr val="black"/>
                </a:solidFill>
              </a:rPr>
              <a:t> They made their hearts as hard as flint and would not listen to the law or to the words that the Lord Almighty had sent by his Spirit through the earlier prophets. So the Lord Almighty was very angry.</a:t>
            </a:r>
            <a:br>
              <a:rPr lang="en-US" sz="2600" dirty="0">
                <a:solidFill>
                  <a:prstClr val="black"/>
                </a:solidFill>
              </a:rPr>
            </a:br>
            <a:r>
              <a:rPr lang="en-US" sz="2600" baseline="30000" dirty="0">
                <a:solidFill>
                  <a:srgbClr val="FF0000"/>
                </a:solidFill>
                <a:effectLst>
                  <a:outerShdw blurRad="38100" dist="38100" dir="2700000" algn="tl">
                    <a:srgbClr val="000000">
                      <a:alpha val="43137"/>
                    </a:srgbClr>
                  </a:outerShdw>
                </a:effectLst>
              </a:rPr>
              <a:t>13</a:t>
            </a:r>
            <a:r>
              <a:rPr lang="en-US" sz="2600" dirty="0">
                <a:solidFill>
                  <a:srgbClr val="FF0000"/>
                </a:solidFill>
                <a:effectLst>
                  <a:outerShdw blurRad="38100" dist="38100" dir="2700000" algn="tl">
                    <a:srgbClr val="000000">
                      <a:alpha val="43137"/>
                    </a:srgbClr>
                  </a:outerShdw>
                </a:effectLst>
              </a:rPr>
              <a:t> “‘When I called, they did not listen; so when they called, I would not listen,’ says the Lord Almighty. </a:t>
            </a:r>
            <a:r>
              <a:rPr lang="en-US" sz="2600" baseline="30000" dirty="0">
                <a:solidFill>
                  <a:prstClr val="black"/>
                </a:solidFill>
              </a:rPr>
              <a:t>14</a:t>
            </a:r>
            <a:r>
              <a:rPr lang="en-US" sz="2600" dirty="0">
                <a:solidFill>
                  <a:prstClr val="black"/>
                </a:solidFill>
              </a:rPr>
              <a:t> ‘I scattered them with a whirlwind among all the nations, where they were strangers. The land they left behind them was so desolate that no one traveled through it. This is how they made the pleasant land desolate.’” (</a:t>
            </a:r>
            <a:r>
              <a:rPr lang="en-US" sz="2600" i="1" dirty="0">
                <a:solidFill>
                  <a:prstClr val="black"/>
                </a:solidFill>
              </a:rPr>
              <a:t>Zechariah 7:11 – 14</a:t>
            </a:r>
            <a:r>
              <a:rPr lang="en-US" sz="2600" dirty="0">
                <a:solidFill>
                  <a:prstClr val="black"/>
                </a:solidFill>
              </a:rPr>
              <a:t>)</a:t>
            </a:r>
          </a:p>
        </p:txBody>
      </p:sp>
      <p:sp>
        <p:nvSpPr>
          <p:cNvPr id="7" name="TextBox 8"/>
          <p:cNvSpPr txBox="1"/>
          <p:nvPr/>
        </p:nvSpPr>
        <p:spPr>
          <a:xfrm>
            <a:off x="838200" y="626533"/>
            <a:ext cx="10515600" cy="58477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My Word or Your Own Agenda?</a:t>
            </a:r>
          </a:p>
        </p:txBody>
      </p:sp>
    </p:spTree>
    <p:extLst>
      <p:ext uri="{BB962C8B-B14F-4D97-AF65-F5344CB8AC3E}">
        <p14:creationId xmlns:p14="http://schemas.microsoft.com/office/powerpoint/2010/main" val="1119528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2304</Words>
  <Application>Microsoft Office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Religion</dc:title>
  <dc:creator>adam justin</dc:creator>
  <cp:lastModifiedBy>adam justin</cp:lastModifiedBy>
  <cp:revision>50</cp:revision>
  <dcterms:created xsi:type="dcterms:W3CDTF">2020-05-14T15:49:04Z</dcterms:created>
  <dcterms:modified xsi:type="dcterms:W3CDTF">2020-05-16T02:14:19Z</dcterms:modified>
</cp:coreProperties>
</file>